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2" r:id="rId9"/>
    <p:sldId id="267" r:id="rId10"/>
    <p:sldId id="264" r:id="rId11"/>
    <p:sldId id="268" r:id="rId12"/>
    <p:sldId id="284" r:id="rId13"/>
    <p:sldId id="283" r:id="rId14"/>
    <p:sldId id="274" r:id="rId15"/>
    <p:sldId id="275" r:id="rId16"/>
    <p:sldId id="279" r:id="rId17"/>
    <p:sldId id="280" r:id="rId18"/>
    <p:sldId id="289" r:id="rId19"/>
    <p:sldId id="281" r:id="rId20"/>
    <p:sldId id="287" r:id="rId21"/>
    <p:sldId id="288" r:id="rId22"/>
    <p:sldId id="277" r:id="rId23"/>
    <p:sldId id="278" r:id="rId24"/>
    <p:sldId id="286" r:id="rId25"/>
    <p:sldId id="285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1E8677-E408-4A6A-9BD3-BCF462630F1D}" type="datetimeFigureOut">
              <a:rPr lang="pt-BR"/>
              <a:pPr>
                <a:defRPr/>
              </a:pPr>
              <a:t>29/05/2013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FC8D4F-6A3C-44A0-8193-271C4EDE9B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686756-F8CD-48D7-9FB6-38F9381168C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379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62" tIns="47631" rIns="95262" bIns="47631" anchor="b"/>
          <a:lstStyle/>
          <a:p>
            <a:pPr algn="r"/>
            <a:fld id="{7A77FBB0-D051-4CB9-85AA-B6B8B1A2CC39}" type="slidenum">
              <a:rPr lang="pt-BR" sz="1300">
                <a:latin typeface="Calibri" pitchFamily="34" charset="0"/>
              </a:rPr>
              <a:pPr algn="r"/>
              <a:t>14</a:t>
            </a:fld>
            <a:endParaRPr lang="pt-BR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584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810" tIns="43905" rIns="87810" bIns="43905" anchor="b"/>
          <a:lstStyle/>
          <a:p>
            <a:pPr algn="r" defTabSz="877888"/>
            <a:fld id="{AD65BD3B-F990-49E2-B27B-9EFDEBDD9678}" type="slidenum">
              <a:rPr lang="pt-BR" sz="1100">
                <a:latin typeface="Calibri" pitchFamily="34" charset="0"/>
              </a:rPr>
              <a:pPr algn="r" defTabSz="877888"/>
              <a:t>15</a:t>
            </a:fld>
            <a:endParaRPr lang="pt-BR" sz="11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891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7162B8-3E95-4457-9DA9-3FB789DB358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520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F174-877E-4A13-A67B-EC6FC04F90B5}" type="datetime1">
              <a:rPr lang="pt-BR"/>
              <a:pPr>
                <a:defRPr/>
              </a:pPr>
              <a:t>29/05/2013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FB6D-136D-4D75-BCF8-D5D557B8D3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F190-5E75-4A9D-B9C7-1F157D62821B}" type="datetime1">
              <a:rPr lang="pt-BR"/>
              <a:pPr>
                <a:defRPr/>
              </a:pPr>
              <a:t>29/05/2013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86F1D-52A0-436E-94C9-EDB3D92DDB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28384" y="188640"/>
            <a:ext cx="936104" cy="6120680"/>
          </a:xfrm>
        </p:spPr>
        <p:txBody>
          <a:bodyPr vert="eaVert"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9512" y="188640"/>
            <a:ext cx="7704856" cy="6120680"/>
          </a:xfrm>
        </p:spPr>
        <p:txBody>
          <a:bodyPr vert="eaVert"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30C33-D8AC-40FC-B08D-2AF131AD4A0F}" type="datetime1">
              <a:rPr lang="pt-BR"/>
              <a:pPr>
                <a:defRPr/>
              </a:pPr>
              <a:t>29/05/2013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9717-246E-4A6B-A0A7-28649F555A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806358E8-6EE2-49FE-A0DF-04F076ED531C}" type="datetime1">
              <a:rPr lang="pt-BR"/>
              <a:pPr>
                <a:defRPr/>
              </a:pPr>
              <a:t>29/05/2013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 smtClean="0"/>
            </a:lvl1pPr>
          </a:lstStyle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 smtClean="0"/>
            </a:lvl1pPr>
          </a:lstStyle>
          <a:p>
            <a:pPr>
              <a:defRPr/>
            </a:pPr>
            <a:fld id="{92CA5E03-9048-4E4B-A4C4-4F975866AE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27FB-CFCA-4B62-9B7D-EEC4267D3FB2}" type="datetime1">
              <a:rPr lang="pt-BR"/>
              <a:pPr>
                <a:defRPr/>
              </a:pPr>
              <a:t>29/05/2013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3ADC5-B608-4102-98F2-D30C1943CF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400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316288" cy="5400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2B10-B47A-49D4-88B5-6862123DFD9D}" type="datetime1">
              <a:rPr lang="pt-BR"/>
              <a:pPr>
                <a:defRPr/>
              </a:pPr>
              <a:t>29/05/2013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86CB-80D4-49FF-9FB6-428625BCB6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917030"/>
            <a:ext cx="4317876" cy="63976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4317876" cy="46805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917030"/>
            <a:ext cx="4319463" cy="63976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319463" cy="46805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31317-23A5-4BA0-92AD-562EB48B8B47}" type="datetime1">
              <a:rPr lang="pt-BR"/>
              <a:pPr>
                <a:defRPr/>
              </a:pPr>
              <a:t>29/05/2013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A083-B4DC-42F5-A6AC-ABE9F0C38A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1A45-9180-4EB0-A77C-462AD7A5C703}" type="datetime1">
              <a:rPr lang="pt-BR"/>
              <a:pPr>
                <a:defRPr/>
              </a:pPr>
              <a:t>29/05/2013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15F7-D727-452F-9A7E-339D5D7DAF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D824-CF75-41A4-BA43-3ED858F0F003}" type="datetime1">
              <a:rPr lang="pt-BR"/>
              <a:pPr>
                <a:defRPr/>
              </a:pPr>
              <a:t>29/05/2013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D65F-2408-4D91-BE5F-9A1B4E1C4F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286001" cy="1246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88640"/>
            <a:ext cx="5389438" cy="6120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48742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E7CF-4140-47E2-972B-4DCD0558E09C}" type="datetime1">
              <a:rPr lang="pt-BR"/>
              <a:pPr>
                <a:defRPr/>
              </a:pPr>
              <a:t>29/05/2013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CF7FF-1D0C-4291-B429-174675CBBE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88640"/>
            <a:ext cx="5486400" cy="453893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407A-BA19-4F55-B307-A7211E444386}" type="datetime1">
              <a:rPr lang="pt-BR"/>
              <a:pPr>
                <a:defRPr/>
              </a:pPr>
              <a:t>29/05/2013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2B88-D3CE-48AD-BFF7-5FE2317537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72072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79388" y="908050"/>
            <a:ext cx="8785225" cy="54006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79388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82389D-9EDC-42C6-9E90-833094C2FFF4}" type="datetime1">
              <a:rPr lang="pt-BR"/>
              <a:pPr>
                <a:defRPr/>
              </a:pPr>
              <a:t>29/05/2013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08175" y="6448425"/>
            <a:ext cx="6154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Ildo Luís </a:t>
            </a:r>
            <a:r>
              <a:rPr lang="pt-BR" err="1"/>
              <a:t>Sauer</a:t>
            </a:r>
            <a:r>
              <a:rPr lang="pt-BR"/>
              <a:t> – Instituto de Energia e Ambiente - USP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35938" y="6448425"/>
            <a:ext cx="828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90F60C-7C54-4403-A8CC-EBE5113185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6" descr="logo_IE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750" y="6381750"/>
            <a:ext cx="9477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 b="1" kern="1200">
          <a:solidFill>
            <a:srgbClr val="E46C0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E46C0A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E46C0A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E46C0A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E46C0A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E46C0A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E46C0A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E46C0A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E46C0A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16/j.enpol.2010.02.026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images.businessweek.com/ss/06/05/oil_charts/index_01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3195637"/>
          </a:xfrm>
          <a:ln>
            <a:solidFill>
              <a:schemeClr val="accent6">
                <a:lumMod val="75000"/>
                <a:alpha val="50196"/>
              </a:schemeClr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O Papel do Petróleo no Desenvolvimento </a:t>
            </a:r>
            <a:r>
              <a:rPr lang="pt-BR" i="1" dirty="0" err="1" smtClean="0">
                <a:solidFill>
                  <a:schemeClr val="accent6">
                    <a:lumMod val="75000"/>
                  </a:schemeClr>
                </a:solidFill>
              </a:rPr>
              <a:t>Socieconômico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 do País</a:t>
            </a:r>
            <a:b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800" i="1" dirty="0" smtClean="0">
                <a:solidFill>
                  <a:schemeClr val="accent6">
                    <a:lumMod val="75000"/>
                  </a:schemeClr>
                </a:solidFill>
              </a:rPr>
              <a:t>Ildo Luís </a:t>
            </a:r>
            <a:r>
              <a:rPr lang="pt-BR" sz="2800" i="1" dirty="0" err="1" smtClean="0">
                <a:solidFill>
                  <a:schemeClr val="accent6">
                    <a:lumMod val="75000"/>
                  </a:schemeClr>
                </a:solidFill>
              </a:rPr>
              <a:t>Sauer</a:t>
            </a:r>
            <a:r>
              <a:rPr lang="pt-BR" sz="28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2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2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22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200" i="1" dirty="0" smtClean="0">
                <a:solidFill>
                  <a:schemeClr val="accent6">
                    <a:lumMod val="75000"/>
                  </a:schemeClr>
                </a:solidFill>
              </a:rPr>
              <a:t>Instituto de Energia e Ambiente</a:t>
            </a:r>
            <a:br>
              <a:rPr lang="pt-BR" sz="22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200" i="1" dirty="0" smtClean="0">
                <a:solidFill>
                  <a:schemeClr val="accent6">
                    <a:lumMod val="75000"/>
                  </a:schemeClr>
                </a:solidFill>
              </a:rPr>
              <a:t>Universidade de São Paulo</a:t>
            </a:r>
            <a:endParaRPr lang="pt-BR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16338"/>
            <a:ext cx="6400800" cy="25209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defRPr/>
            </a:pPr>
            <a:endParaRPr lang="pt-BR" dirty="0" smtClean="0"/>
          </a:p>
          <a:p>
            <a:endParaRPr lang="pt-BR" b="1" dirty="0" smtClean="0"/>
          </a:p>
          <a:p>
            <a:r>
              <a:rPr lang="pt-BR" b="1" dirty="0" smtClean="0"/>
              <a:t>UNIÃO NACIONAL DOS ESTUDANTES</a:t>
            </a:r>
            <a:endParaRPr lang="pt-BR" dirty="0" smtClean="0"/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53º. CONGRESSO, GOIÂNIA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30 DE MAIO DE 2013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861048"/>
            <a:ext cx="1008111" cy="111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703AF-3FBE-4B3C-9B78-2209F3143507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Capacidade de refino por região – 2011</a:t>
            </a:r>
            <a:b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1600" dirty="0" smtClean="0">
                <a:solidFill>
                  <a:schemeClr val="accent6">
                    <a:lumMod val="75000"/>
                  </a:schemeClr>
                </a:solidFill>
              </a:rPr>
              <a:t>milhões de barris/dia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>
          <a:xfrm>
            <a:off x="133350" y="2133600"/>
            <a:ext cx="4122738" cy="2519363"/>
          </a:xfrm>
          <a:ln>
            <a:noFill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8313" y="1557338"/>
            <a:ext cx="47577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813300" y="981075"/>
            <a:ext cx="3279775" cy="3683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Participação do Brasil (2011)</a:t>
            </a:r>
          </a:p>
        </p:txBody>
      </p:sp>
      <p:sp>
        <p:nvSpPr>
          <p:cNvPr id="8" name="Elipse 7"/>
          <p:cNvSpPr/>
          <p:nvPr/>
        </p:nvSpPr>
        <p:spPr>
          <a:xfrm>
            <a:off x="4356100" y="3500438"/>
            <a:ext cx="1368425" cy="411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364163" y="5805488"/>
            <a:ext cx="2520950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i="1" dirty="0">
                <a:solidFill>
                  <a:schemeClr val="tx1"/>
                </a:solidFill>
                <a:cs typeface="Times New Roman" pitchFamily="18" charset="0"/>
              </a:rPr>
              <a:t>Fonte</a:t>
            </a:r>
            <a:r>
              <a:rPr lang="pt-BR" sz="1000" dirty="0">
                <a:solidFill>
                  <a:schemeClr val="tx1"/>
                </a:solidFill>
                <a:cs typeface="Times New Roman" pitchFamily="18" charset="0"/>
              </a:rPr>
              <a:t>: Anuário Estatístico ANP, 2012.</a:t>
            </a:r>
            <a:endParaRPr lang="pt-BR" sz="10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Recursos e comércio mundial de GN e GNL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179388" y="917575"/>
            <a:ext cx="4318000" cy="63976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Reservas provadas de GN – 2011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208,40 trilhões m</a:t>
            </a:r>
            <a:r>
              <a:rPr lang="pt-BR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≈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1,37544 trilhões </a:t>
            </a:r>
            <a:r>
              <a:rPr lang="pt-B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bep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5603" name="Content Placeholder 7" descr="NGB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0034" t="24547"/>
          <a:stretch>
            <a:fillRect/>
          </a:stretch>
        </p:blipFill>
        <p:spPr>
          <a:xfrm>
            <a:off x="971550" y="1844675"/>
            <a:ext cx="3024188" cy="3103563"/>
          </a:xfrm>
          <a:ln>
            <a:noFill/>
          </a:ln>
        </p:spPr>
      </p:pic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>
          <a:xfrm>
            <a:off x="4645025" y="917575"/>
            <a:ext cx="4319588" cy="63976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Fluxos comerciais de GN e GNL no mundo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2011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Content Placeholder 7" descr="NGF.bmp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-20000" contrast="-20000"/>
          </a:blip>
          <a:stretch>
            <a:fillRect/>
          </a:stretch>
        </p:blipFill>
        <p:spPr>
          <a:xfrm>
            <a:off x="4645025" y="2500313"/>
            <a:ext cx="4319588" cy="2936875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73679-0597-496A-BE3D-7ACF1D7DD577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25608" name="Retângulo 6"/>
          <p:cNvSpPr>
            <a:spLocks noChangeArrowheads="1"/>
          </p:cNvSpPr>
          <p:nvPr/>
        </p:nvSpPr>
        <p:spPr bwMode="auto">
          <a:xfrm>
            <a:off x="1908175" y="6021388"/>
            <a:ext cx="4032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 i="1">
                <a:latin typeface="Trebuchet MS" pitchFamily="34" charset="0"/>
                <a:cs typeface="Arial" pitchFamily="34" charset="0"/>
              </a:rPr>
              <a:t>Fonte: </a:t>
            </a:r>
            <a:r>
              <a:rPr lang="es-MX" sz="1000">
                <a:latin typeface="Trebuchet MS" pitchFamily="34" charset="0"/>
                <a:cs typeface="Arial" pitchFamily="34" charset="0"/>
              </a:rPr>
              <a:t> BP Statistical Review of World Energy, june 2012.</a:t>
            </a:r>
          </a:p>
        </p:txBody>
      </p:sp>
      <p:pic>
        <p:nvPicPr>
          <p:cNvPr id="25609" name="Content Placeholder 7" descr="NGB.bmp"/>
          <p:cNvPicPr>
            <a:picLocks noChangeAspect="1"/>
          </p:cNvPicPr>
          <p:nvPr/>
        </p:nvPicPr>
        <p:blipFill>
          <a:blip r:embed="rId2" cstate="print"/>
          <a:srcRect l="-2144" t="10976" r="83322" b="62262"/>
          <a:stretch>
            <a:fillRect/>
          </a:stretch>
        </p:blipFill>
        <p:spPr bwMode="auto">
          <a:xfrm>
            <a:off x="179388" y="4581525"/>
            <a:ext cx="15843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title" idx="4294967295"/>
          </p:nvPr>
        </p:nvSpPr>
        <p:spPr>
          <a:xfrm>
            <a:off x="1043608" y="188720"/>
            <a:ext cx="7992000" cy="720000"/>
          </a:xfr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400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Script" pitchFamily="34" charset="0"/>
              </a:rPr>
              <a:t>Cenários de Demanda Global de petróleo</a:t>
            </a:r>
            <a:endParaRPr lang="pt-BR" sz="24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egoe Script" pitchFamily="34" charset="0"/>
            </a:endParaRPr>
          </a:p>
        </p:txBody>
      </p:sp>
      <p:sp>
        <p:nvSpPr>
          <p:cNvPr id="55299" name="Espaço Reservado para Texto 19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179388" indent="-179388"/>
            <a:r>
              <a:rPr lang="pt-BR" sz="1200" smtClean="0"/>
              <a:t>A diferença entre a produção esperada com base nos campos atuais e a demanda crescente deverá ser suprida por:</a:t>
            </a:r>
          </a:p>
          <a:p>
            <a:pPr marL="395288" lvl="1" indent="-215900"/>
            <a:r>
              <a:rPr lang="pt-BR" sz="1100" smtClean="0"/>
              <a:t>Incorporação de novas descobertas;</a:t>
            </a:r>
          </a:p>
          <a:p>
            <a:pPr marL="395288" lvl="1" indent="-215900"/>
            <a:r>
              <a:rPr lang="pt-BR" sz="1100" smtClean="0"/>
              <a:t>Fontes alternativas de energia;</a:t>
            </a:r>
          </a:p>
          <a:p>
            <a:pPr marL="395288" lvl="1" indent="-215900"/>
            <a:r>
              <a:rPr lang="pt-BR" sz="1100" smtClean="0"/>
              <a:t>Maior eficiência energética.</a:t>
            </a:r>
          </a:p>
        </p:txBody>
      </p:sp>
      <p:pic>
        <p:nvPicPr>
          <p:cNvPr id="22" name="Espaço Reservado para Conteúdo 21" descr="CENARIOS DEMANDA PETROLEO 2030 B.jpg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3239" y="2369788"/>
            <a:ext cx="3806237" cy="3458834"/>
          </a:xfrm>
        </p:spPr>
      </p:pic>
      <p:sp>
        <p:nvSpPr>
          <p:cNvPr id="55301" name="Text Box 16"/>
          <p:cNvSpPr txBox="1">
            <a:spLocks noChangeArrowheads="1"/>
          </p:cNvSpPr>
          <p:nvPr/>
        </p:nvSpPr>
        <p:spPr bwMode="auto">
          <a:xfrm>
            <a:off x="1347788" y="5876925"/>
            <a:ext cx="352901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22860" rIns="0" bIns="0"/>
          <a:lstStyle/>
          <a:p>
            <a:pPr rtl="1"/>
            <a:r>
              <a:rPr lang="pt-BR" sz="800">
                <a:latin typeface="Calibri" pitchFamily="34" charset="0"/>
              </a:rPr>
              <a:t>Fonte: IEA World Energy Outlook 2008 - EIA International Energy Outlook 2009 apud Petrobras, 2009.</a:t>
            </a:r>
          </a:p>
          <a:p>
            <a:pPr rtl="1"/>
            <a:r>
              <a:rPr lang="pt-BR" sz="800">
                <a:latin typeface="Calibri" pitchFamily="34" charset="0"/>
              </a:rPr>
              <a:t>Obs.: Declínio Natural: 6,0% a.a / Declínio Observado: 4,5% a.a (WEO 2008)</a:t>
            </a:r>
          </a:p>
          <a:p>
            <a:pPr rtl="1"/>
            <a:endParaRPr lang="pt-BR" sz="800">
              <a:latin typeface="Calibri" pitchFamily="34" charset="0"/>
            </a:endParaRPr>
          </a:p>
        </p:txBody>
      </p:sp>
      <p:pic>
        <p:nvPicPr>
          <p:cNvPr id="55302" name="Imagem 22" descr="1-s2.0-S0301421510001072-gr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763" y="2636838"/>
            <a:ext cx="41100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tângulo 23"/>
          <p:cNvSpPr>
            <a:spLocks noChangeArrowheads="1"/>
          </p:cNvSpPr>
          <p:nvPr/>
        </p:nvSpPr>
        <p:spPr bwMode="auto">
          <a:xfrm>
            <a:off x="5638800" y="5876925"/>
            <a:ext cx="3352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 i="1">
                <a:latin typeface="Calibri" pitchFamily="34" charset="0"/>
              </a:rPr>
              <a:t>Fonte:</a:t>
            </a:r>
            <a:r>
              <a:rPr lang="pt-BR" sz="800">
                <a:latin typeface="Calibri" pitchFamily="34" charset="0"/>
              </a:rPr>
              <a:t> Owen </a:t>
            </a:r>
            <a:r>
              <a:rPr lang="pt-BR" sz="800" i="1">
                <a:latin typeface="Calibri" pitchFamily="34" charset="0"/>
              </a:rPr>
              <a:t>et </a:t>
            </a:r>
            <a:r>
              <a:rPr lang="pt-BR" sz="800">
                <a:latin typeface="Calibri" pitchFamily="34" charset="0"/>
              </a:rPr>
              <a:t>al., 2010.  </a:t>
            </a:r>
            <a:r>
              <a:rPr lang="pt-BR" sz="800" u="sng">
                <a:latin typeface="Calibri" pitchFamily="34" charset="0"/>
                <a:hlinkClick r:id="rId5"/>
              </a:rPr>
              <a:t>http://dx.doi.org/10.1016/j.enpol.2010.02.026</a:t>
            </a:r>
            <a:r>
              <a:rPr lang="pt-BR" sz="800">
                <a:latin typeface="Calibri" pitchFamily="34" charset="0"/>
              </a:rPr>
              <a:t>,</a:t>
            </a:r>
          </a:p>
        </p:txBody>
      </p:sp>
      <p:sp>
        <p:nvSpPr>
          <p:cNvPr id="13" name="Espaço Reservado para Rodapé 12"/>
          <p:cNvSpPr txBox="1">
            <a:spLocks noGrp="1"/>
          </p:cNvSpPr>
          <p:nvPr/>
        </p:nvSpPr>
        <p:spPr>
          <a:xfrm>
            <a:off x="1223963" y="6443663"/>
            <a:ext cx="78120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</a:rPr>
              <a:t>Ildo Luís Sauer│Universidade de São Paulo</a:t>
            </a:r>
          </a:p>
        </p:txBody>
      </p:sp>
      <p:sp>
        <p:nvSpPr>
          <p:cNvPr id="14" name="Espaço Reservado para Número de Slide 13"/>
          <p:cNvSpPr txBox="1">
            <a:spLocks noGrp="1"/>
          </p:cNvSpPr>
          <p:nvPr/>
        </p:nvSpPr>
        <p:spPr>
          <a:xfrm>
            <a:off x="179388" y="260350"/>
            <a:ext cx="576262" cy="612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3E2F444-13B8-420C-AC5F-A12606CD8EE8}" type="slidenum">
              <a:rPr lang="pt-BR" sz="1400" b="1">
                <a:solidFill>
                  <a:schemeClr val="bg1"/>
                </a:solidFill>
                <a:latin typeface="Arial Narrow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pt-BR" sz="14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Incorporação de novas descobertas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125538"/>
            <a:ext cx="36766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5148263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1538" y="3141663"/>
            <a:ext cx="5238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8C9DD-EF26-44F5-B836-38BE6120409F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ENE5702 – Energia e Sociedade - Ildo Luís Sauer e colaboradores</a:t>
            </a:r>
          </a:p>
        </p:txBody>
      </p:sp>
      <p:sp>
        <p:nvSpPr>
          <p:cNvPr id="31751" name="Retângulo 7"/>
          <p:cNvSpPr>
            <a:spLocks noChangeArrowheads="1"/>
          </p:cNvSpPr>
          <p:nvPr/>
        </p:nvSpPr>
        <p:spPr bwMode="auto">
          <a:xfrm>
            <a:off x="179388" y="5876925"/>
            <a:ext cx="17637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Trebuchet MS" pitchFamily="34" charset="0"/>
              </a:rPr>
              <a:t>Fonte: Petrobras,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r="6807"/>
          <a:stretch>
            <a:fillRect/>
          </a:stretch>
        </p:blipFill>
        <p:spPr bwMode="auto">
          <a:xfrm>
            <a:off x="4606925" y="3524250"/>
            <a:ext cx="4429125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Formação do excedente do petróleo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252095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Petróleo: forma concentrada, flexível,baixa entropia, alta disponibilidade para produzir trabalho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BALANÇO DE ENERGIA LÍQUIDA: 1:100 – 1:30</a:t>
            </a:r>
          </a:p>
          <a:p>
            <a:pPr lvl="1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ETANOL (cana): 1:8</a:t>
            </a:r>
          </a:p>
          <a:p>
            <a:pPr lvl="1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BIODIESEL 1:1 A 1:7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REFLEXO ECONÔNICO - PETROLEO: custo de US$1-10/barril. 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Valor no mercado US$60  -  US$150/barril. Um excedente de mais de US$50 – US100/barril. 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Renda diferencial, disputada no campo econômico, político e ideológico pelas grandes empresas e Estados.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40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O sistema econômico mundial consome cerca de 30 bilhões de barris/ano: apropriação de excedente da ordem de US$ 2 - 3 trilhões/ano para um PIB de US$65 trilhões.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90D9C-F9F0-49E3-B3E2-5FF4BF9F3523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 rot="5400000">
            <a:off x="2892425" y="5035550"/>
            <a:ext cx="3143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>
                <a:latin typeface="Calibri" pitchFamily="34" charset="0"/>
                <a:ea typeface="ＭＳ Ｐゴシック" pitchFamily="34" charset="-128"/>
              </a:rPr>
              <a:t>Fonte: Agência Internacional de Energia “Resources to Reserves”, 2010 </a:t>
            </a:r>
            <a:endParaRPr lang="en-US" sz="8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812088" y="3697288"/>
            <a:ext cx="1223962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800" b="1" dirty="0">
                <a:latin typeface="Calibri" pitchFamily="34" charset="0"/>
              </a:rPr>
              <a:t>HOJE:  CARVÃO.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800" b="1" dirty="0">
                <a:latin typeface="Calibri" pitchFamily="34" charset="0"/>
              </a:rPr>
              <a:t>FUTURO:  NUCLEAR, RENOVÁVEIS (?)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812088" y="6021388"/>
            <a:ext cx="142557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Fonte: Alvarez, 2000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0825" y="3571875"/>
            <a:ext cx="4105275" cy="3181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600" dirty="0" smtClean="0">
                <a:solidFill>
                  <a:schemeClr val="accent6">
                    <a:lumMod val="75000"/>
                  </a:schemeClr>
                </a:solidFill>
              </a:rPr>
              <a:t>Modelos regulatórios e apropriação da renda ou excedente econômico</a:t>
            </a:r>
            <a:endParaRPr lang="pt-BR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1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Monopólio público, operado por empresa estatal/pública</a:t>
            </a:r>
          </a:p>
          <a:p>
            <a:r>
              <a:rPr lang="pt-BR" smtClean="0"/>
              <a:t>Regimes de contratação e operação:</a:t>
            </a:r>
          </a:p>
          <a:p>
            <a:pPr lvl="1"/>
            <a:r>
              <a:rPr lang="pt-BR" smtClean="0"/>
              <a:t>Prestação de serviços</a:t>
            </a:r>
          </a:p>
          <a:p>
            <a:pPr lvl="1"/>
            <a:r>
              <a:rPr lang="pt-BR" smtClean="0"/>
              <a:t>Produção compartilhada</a:t>
            </a:r>
          </a:p>
          <a:p>
            <a:pPr lvl="1"/>
            <a:r>
              <a:rPr lang="pt-BR" smtClean="0"/>
              <a:t>Concessões (bônus, royalties, participações especiais).</a:t>
            </a:r>
          </a:p>
          <a:p>
            <a:endParaRPr lang="pt-BR" smtClean="0"/>
          </a:p>
          <a:p>
            <a:endParaRPr lang="pt-BR" smtClean="0"/>
          </a:p>
        </p:txBody>
      </p:sp>
      <p:graphicFrame>
        <p:nvGraphicFramePr>
          <p:cNvPr id="11" name="Espaço Reservado para Conteúdo 6"/>
          <p:cNvGraphicFramePr>
            <a:graphicFrameLocks/>
          </p:cNvGraphicFramePr>
          <p:nvPr/>
        </p:nvGraphicFramePr>
        <p:xfrm>
          <a:off x="323850" y="3284538"/>
          <a:ext cx="8496944" cy="2915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34803"/>
                <a:gridCol w="2140603"/>
                <a:gridCol w="2064152"/>
                <a:gridCol w="24573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300" kern="1200" baseline="0" dirty="0" smtClean="0">
                          <a:latin typeface="+mn-lt"/>
                        </a:rPr>
                        <a:t>Contrato </a:t>
                      </a:r>
                      <a:endParaRPr lang="pt-BR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kern="1200" baseline="0" dirty="0" smtClean="0">
                          <a:latin typeface="+mn-lt"/>
                        </a:rPr>
                        <a:t>Empresa </a:t>
                      </a:r>
                      <a:endParaRPr lang="pt-BR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kern="1200" baseline="0" dirty="0" smtClean="0">
                          <a:latin typeface="+mn-lt"/>
                        </a:rPr>
                        <a:t>Governo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latin typeface="+mn-lt"/>
                        </a:rPr>
                        <a:t>Situação em que é aplicado</a:t>
                      </a:r>
                      <a:endParaRPr lang="pt-BR" sz="13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latin typeface="+mn-lt"/>
                        </a:rPr>
                        <a:t>Concessão</a:t>
                      </a:r>
                      <a:endParaRPr lang="pt-BR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latin typeface="+mn-lt"/>
                        </a:rPr>
                        <a:t>Todo risco e toda recompensa </a:t>
                      </a:r>
                      <a:endParaRPr lang="pt-BR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latin typeface="+mn-lt"/>
                        </a:rPr>
                        <a:t>Recompensa é função da</a:t>
                      </a:r>
                    </a:p>
                    <a:p>
                      <a:r>
                        <a:rPr lang="pt-BR" sz="1300" kern="1200" baseline="0" dirty="0" smtClean="0">
                          <a:latin typeface="+mn-lt"/>
                        </a:rPr>
                        <a:t>produção e do preço</a:t>
                      </a:r>
                      <a:endParaRPr lang="pt-BR" sz="13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latin typeface="+mn-lt"/>
                        </a:rPr>
                        <a:t>Baixa relação entre reservas e consumo;  alto risco de exploração</a:t>
                      </a:r>
                      <a:endParaRPr lang="pt-BR" sz="13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latin typeface="+mn-lt"/>
                        </a:rPr>
                        <a:t>Partilha de produção</a:t>
                      </a:r>
                    </a:p>
                    <a:p>
                      <a:endParaRPr lang="pt-BR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latin typeface="+mn-lt"/>
                        </a:rPr>
                        <a:t>Risco exploratório e parte da produção</a:t>
                      </a:r>
                      <a:endParaRPr lang="pt-BR" sz="13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latin typeface="+mn-lt"/>
                        </a:rPr>
                        <a:t>Parte da produção</a:t>
                      </a:r>
                      <a:endParaRPr lang="pt-BR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n-lt"/>
                        </a:rPr>
                        <a:t>Grandes reservas e baixos riscos de exploração</a:t>
                      </a:r>
                      <a:endParaRPr lang="pt-BR" sz="13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latin typeface="+mn-lt"/>
                        </a:rPr>
                        <a:t>Contrato de serviço típico</a:t>
                      </a:r>
                      <a:endParaRPr lang="pt-BR" sz="13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latin typeface="+mn-lt"/>
                        </a:rPr>
                        <a:t>Nenhum risco </a:t>
                      </a:r>
                      <a:endParaRPr lang="pt-BR" sz="13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latin typeface="+mn-lt"/>
                        </a:rPr>
                        <a:t>Todo o risco</a:t>
                      </a:r>
                      <a:endParaRPr lang="pt-BR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>
                          <a:latin typeface="+mn-lt"/>
                        </a:rPr>
                        <a:t>Grandes reservas e baixos riscos de exploração</a:t>
                      </a:r>
                      <a:r>
                        <a:rPr lang="pt-BR" sz="1300" baseline="0" dirty="0" smtClean="0">
                          <a:latin typeface="+mn-lt"/>
                        </a:rPr>
                        <a:t> e custos de operação baixos</a:t>
                      </a:r>
                      <a:endParaRPr lang="pt-BR" sz="1300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kern="1200" baseline="0" dirty="0" err="1" smtClean="0">
                          <a:latin typeface="+mn-lt"/>
                        </a:rPr>
                        <a:t>Joint</a:t>
                      </a:r>
                      <a:r>
                        <a:rPr lang="pt-BR" sz="1300" kern="1200" baseline="0" dirty="0" smtClean="0">
                          <a:latin typeface="+mn-lt"/>
                        </a:rPr>
                        <a:t> </a:t>
                      </a:r>
                      <a:r>
                        <a:rPr lang="pt-BR" sz="1300" kern="1200" baseline="0" dirty="0" err="1" smtClean="0">
                          <a:latin typeface="+mn-lt"/>
                        </a:rPr>
                        <a:t>Venture</a:t>
                      </a:r>
                      <a:endParaRPr lang="pt-BR" sz="13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latin typeface="+mn-lt"/>
                        </a:rPr>
                        <a:t>Parcela no risco e parte da</a:t>
                      </a:r>
                    </a:p>
                    <a:p>
                      <a:r>
                        <a:rPr lang="pt-BR" sz="1300" kern="1200" baseline="0" dirty="0" smtClean="0">
                          <a:latin typeface="+mn-lt"/>
                        </a:rPr>
                        <a:t>produção</a:t>
                      </a:r>
                      <a:endParaRPr lang="pt-BR" sz="13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latin typeface="+mn-lt"/>
                        </a:rPr>
                        <a:t>Parcela no risco e parte da</a:t>
                      </a:r>
                    </a:p>
                    <a:p>
                      <a:r>
                        <a:rPr lang="pt-BR" sz="1300" kern="1200" baseline="0" dirty="0" smtClean="0">
                          <a:latin typeface="+mn-lt"/>
                        </a:rPr>
                        <a:t>produção</a:t>
                      </a:r>
                      <a:endParaRPr lang="pt-BR" sz="13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n-lt"/>
                        </a:rPr>
                        <a:t>Áreas estratégicas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72319-15F2-4544-B657-8FBE4814815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Regime  de  partilha  de  produção – pré-sal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4006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Governo - 4 projetos → 3 leis</a:t>
            </a:r>
          </a:p>
          <a:p>
            <a:pPr marL="914400" lvl="1" indent="-457200" fontAlgn="auto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Partilha no pré-sal e áreas estratégicas - Lei 12.351/10 </a:t>
            </a:r>
          </a:p>
          <a:p>
            <a:pPr marL="914400" lvl="1" indent="-457200" fontAlgn="auto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Fundo social - Lei 12.351/10</a:t>
            </a:r>
          </a:p>
          <a:p>
            <a:pPr marL="914400" lvl="1" indent="-457200" fontAlgn="auto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Capitalização da Petrobras (cessão onerosa) - Lei 12.276/10 </a:t>
            </a:r>
          </a:p>
          <a:p>
            <a:pPr marL="914400" lvl="1" indent="-457200" fontAlgn="auto">
              <a:lnSpc>
                <a:spcPct val="12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Pré-sal Petróleo S.A. – Lei 12.304/10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União não assume riscos das atividades, exceto nos casos em que resolver investir diretamente;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Contratados assumem riscos. Se houver descoberta comercial terão direito a ressarcimento dos investimentos;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de contratar, a União fará avaliação de potencial das áreas e poderá contratar diretamente a Petrobras.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ED124-FCD9-4D74-97FE-888B4065A0EF}" type="slidenum">
              <a:rPr lang="pt-BR"/>
              <a:pPr>
                <a:defRPr/>
              </a:pPr>
              <a:t>16</a:t>
            </a:fld>
            <a:endParaRPr lang="pt-BR"/>
          </a:p>
        </p:txBody>
      </p:sp>
      <p:grpSp>
        <p:nvGrpSpPr>
          <p:cNvPr id="36869" name="Grupo 25"/>
          <p:cNvGrpSpPr>
            <a:grpSpLocks noGrp="1"/>
          </p:cNvGrpSpPr>
          <p:nvPr>
            <p:ph sz="half" idx="1"/>
          </p:nvPr>
        </p:nvGrpSpPr>
        <p:grpSpPr bwMode="auto">
          <a:xfrm>
            <a:off x="323850" y="1196975"/>
            <a:ext cx="4171950" cy="5040313"/>
            <a:chOff x="238125" y="1989138"/>
            <a:chExt cx="4621213" cy="3817937"/>
          </a:xfrm>
        </p:grpSpPr>
        <p:grpSp>
          <p:nvGrpSpPr>
            <p:cNvPr id="36870" name="Group 3"/>
            <p:cNvGrpSpPr>
              <a:grpSpLocks/>
            </p:cNvGrpSpPr>
            <p:nvPr/>
          </p:nvGrpSpPr>
          <p:grpSpPr bwMode="auto">
            <a:xfrm>
              <a:off x="238125" y="1989138"/>
              <a:ext cx="2087563" cy="3817937"/>
              <a:chOff x="204" y="1253"/>
              <a:chExt cx="1315" cy="2405"/>
            </a:xfrm>
          </p:grpSpPr>
          <p:grpSp>
            <p:nvGrpSpPr>
              <p:cNvPr id="36879" name="Group 4"/>
              <p:cNvGrpSpPr>
                <a:grpSpLocks/>
              </p:cNvGrpSpPr>
              <p:nvPr/>
            </p:nvGrpSpPr>
            <p:grpSpPr bwMode="auto">
              <a:xfrm>
                <a:off x="204" y="1253"/>
                <a:ext cx="1315" cy="2405"/>
                <a:chOff x="2064" y="1298"/>
                <a:chExt cx="1315" cy="2405"/>
              </a:xfrm>
            </p:grpSpPr>
            <p:sp>
              <p:nvSpPr>
                <p:cNvPr id="36882" name="AutoShape 5"/>
                <p:cNvSpPr>
                  <a:spLocks noChangeArrowheads="1"/>
                </p:cNvSpPr>
                <p:nvPr/>
              </p:nvSpPr>
              <p:spPr bwMode="auto">
                <a:xfrm>
                  <a:off x="2064" y="1298"/>
                  <a:ext cx="1315" cy="240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Trebuchet MS" pitchFamily="34" charset="0"/>
                  </a:endParaRPr>
                </a:p>
              </p:txBody>
            </p:sp>
            <p:sp>
              <p:nvSpPr>
                <p:cNvPr id="36883" name="AutoShape 6"/>
                <p:cNvSpPr>
                  <a:spLocks noChangeArrowheads="1"/>
                </p:cNvSpPr>
                <p:nvPr/>
              </p:nvSpPr>
              <p:spPr bwMode="auto">
                <a:xfrm>
                  <a:off x="2064" y="2296"/>
                  <a:ext cx="1315" cy="14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Trebuchet MS" pitchFamily="34" charset="0"/>
                  </a:endParaRPr>
                </a:p>
              </p:txBody>
            </p:sp>
            <p:sp>
              <p:nvSpPr>
                <p:cNvPr id="36884" name="Rectangle 7"/>
                <p:cNvSpPr>
                  <a:spLocks noChangeArrowheads="1"/>
                </p:cNvSpPr>
                <p:nvPr/>
              </p:nvSpPr>
              <p:spPr bwMode="auto">
                <a:xfrm>
                  <a:off x="2064" y="1752"/>
                  <a:ext cx="1315" cy="726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Trebuchet MS" pitchFamily="34" charset="0"/>
                  </a:endParaRPr>
                </a:p>
              </p:txBody>
            </p:sp>
          </p:grp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453" y="1570"/>
                <a:ext cx="815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500" b="1">
                    <a:solidFill>
                      <a:schemeClr val="bg1"/>
                    </a:solidFill>
                    <a:latin typeface="Calibri" pitchFamily="34" charset="0"/>
                  </a:rPr>
                  <a:t>Óleo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500" b="1">
                    <a:solidFill>
                      <a:schemeClr val="bg1"/>
                    </a:solidFill>
                    <a:latin typeface="Calibri" pitchFamily="34" charset="0"/>
                  </a:rPr>
                  <a:t>Lucro</a:t>
                </a:r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454" y="2750"/>
                <a:ext cx="815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500" b="1">
                    <a:latin typeface="Calibri" pitchFamily="34" charset="0"/>
                  </a:rPr>
                  <a:t>Óleo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500" b="1">
                    <a:latin typeface="Calibri" pitchFamily="34" charset="0"/>
                  </a:rPr>
                  <a:t>Custo</a:t>
                </a:r>
              </a:p>
            </p:txBody>
          </p:sp>
        </p:grpSp>
        <p:grpSp>
          <p:nvGrpSpPr>
            <p:cNvPr id="36871" name="Group 10"/>
            <p:cNvGrpSpPr>
              <a:grpSpLocks/>
            </p:cNvGrpSpPr>
            <p:nvPr/>
          </p:nvGrpSpPr>
          <p:grpSpPr bwMode="auto">
            <a:xfrm>
              <a:off x="2771775" y="2060575"/>
              <a:ext cx="2087563" cy="1800225"/>
              <a:chOff x="1746" y="1298"/>
              <a:chExt cx="1315" cy="1134"/>
            </a:xfrm>
          </p:grpSpPr>
          <p:grpSp>
            <p:nvGrpSpPr>
              <p:cNvPr id="36873" name="Group 11"/>
              <p:cNvGrpSpPr>
                <a:grpSpLocks/>
              </p:cNvGrpSpPr>
              <p:nvPr/>
            </p:nvGrpSpPr>
            <p:grpSpPr bwMode="auto">
              <a:xfrm>
                <a:off x="1746" y="1298"/>
                <a:ext cx="1315" cy="1134"/>
                <a:chOff x="1746" y="1298"/>
                <a:chExt cx="1315" cy="1134"/>
              </a:xfrm>
            </p:grpSpPr>
            <p:sp>
              <p:nvSpPr>
                <p:cNvPr id="36876" name="AutoShape 12"/>
                <p:cNvSpPr>
                  <a:spLocks noChangeArrowheads="1"/>
                </p:cNvSpPr>
                <p:nvPr/>
              </p:nvSpPr>
              <p:spPr bwMode="auto">
                <a:xfrm>
                  <a:off x="1746" y="1298"/>
                  <a:ext cx="1315" cy="11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6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Trebuchet MS" pitchFamily="34" charset="0"/>
                  </a:endParaRPr>
                </a:p>
              </p:txBody>
            </p:sp>
            <p:sp>
              <p:nvSpPr>
                <p:cNvPr id="36877" name="AutoShape 13"/>
                <p:cNvSpPr>
                  <a:spLocks noChangeArrowheads="1"/>
                </p:cNvSpPr>
                <p:nvPr/>
              </p:nvSpPr>
              <p:spPr bwMode="auto">
                <a:xfrm>
                  <a:off x="1746" y="1480"/>
                  <a:ext cx="1315" cy="9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B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Trebuchet MS" pitchFamily="34" charset="0"/>
                  </a:endParaRPr>
                </a:p>
              </p:txBody>
            </p:sp>
            <p:sp>
              <p:nvSpPr>
                <p:cNvPr id="36878" name="Rectangle 14"/>
                <p:cNvSpPr>
                  <a:spLocks noChangeArrowheads="1"/>
                </p:cNvSpPr>
                <p:nvPr/>
              </p:nvSpPr>
              <p:spPr bwMode="auto">
                <a:xfrm>
                  <a:off x="1746" y="1453"/>
                  <a:ext cx="1315" cy="272"/>
                </a:xfrm>
                <a:prstGeom prst="rect">
                  <a:avLst/>
                </a:prstGeom>
                <a:solidFill>
                  <a:srgbClr val="3366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Trebuchet MS" pitchFamily="34" charset="0"/>
                  </a:endParaRPr>
                </a:p>
              </p:txBody>
            </p:sp>
          </p:grpSp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1923" y="1398"/>
                <a:ext cx="952" cy="2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pt-BR" sz="2100" b="1">
                    <a:solidFill>
                      <a:srgbClr val="002142"/>
                    </a:solidFill>
                    <a:latin typeface="Calibri" pitchFamily="34" charset="0"/>
                  </a:rPr>
                  <a:t>Empresas</a:t>
                </a:r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1925" y="1932"/>
                <a:ext cx="952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pt-BR" sz="2100" b="1">
                    <a:solidFill>
                      <a:srgbClr val="002142"/>
                    </a:solidFill>
                    <a:latin typeface="Calibri" pitchFamily="34" charset="0"/>
                  </a:rPr>
                  <a:t>União</a:t>
                </a:r>
              </a:p>
            </p:txBody>
          </p:sp>
        </p:grpSp>
        <p:sp>
          <p:nvSpPr>
            <p:cNvPr id="36872" name="AutoShape 17"/>
            <p:cNvSpPr>
              <a:spLocks noChangeArrowheads="1"/>
            </p:cNvSpPr>
            <p:nvPr/>
          </p:nvSpPr>
          <p:spPr bwMode="auto">
            <a:xfrm>
              <a:off x="2411413" y="2089150"/>
              <a:ext cx="287337" cy="1655763"/>
            </a:xfrm>
            <a:prstGeom prst="homePlate">
              <a:avLst>
                <a:gd name="adj" fmla="val 100000"/>
              </a:avLst>
            </a:prstGeom>
            <a:solidFill>
              <a:srgbClr val="00214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O pré-sal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7890" name="Espaço Reservado para Conteúdo 10" descr="282-20071129-BRAZIL-OIL_large_prod_affiliate_9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975" y="1143000"/>
            <a:ext cx="3462338" cy="4786313"/>
          </a:xfrm>
        </p:spPr>
      </p:pic>
      <p:pic>
        <p:nvPicPr>
          <p:cNvPr id="480258" name="Picture 2"/>
          <p:cNvPicPr>
            <a:picLocks noChangeAspect="1" noChangeArrowheads="1"/>
          </p:cNvPicPr>
          <p:nvPr/>
        </p:nvPicPr>
        <p:blipFill>
          <a:blip r:embed="rId4" cstate="print"/>
          <a:srcRect b="6579"/>
          <a:stretch>
            <a:fillRect/>
          </a:stretch>
        </p:blipFill>
        <p:spPr bwMode="auto">
          <a:xfrm>
            <a:off x="3786188" y="2000250"/>
            <a:ext cx="5286375" cy="341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857625" y="1428750"/>
            <a:ext cx="5143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j-lt"/>
              </a:rPr>
              <a:t>Previsão de produção pela Petrobras</a:t>
            </a:r>
          </a:p>
        </p:txBody>
      </p:sp>
      <p:sp>
        <p:nvSpPr>
          <p:cNvPr id="37893" name="CaixaDeTexto 23"/>
          <p:cNvSpPr txBox="1">
            <a:spLocks noChangeArrowheads="1"/>
          </p:cNvSpPr>
          <p:nvPr/>
        </p:nvSpPr>
        <p:spPr bwMode="auto">
          <a:xfrm>
            <a:off x="7429500" y="5429250"/>
            <a:ext cx="1454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i="1">
                <a:latin typeface="Trebuchet MS" pitchFamily="34" charset="0"/>
              </a:rPr>
              <a:t>Fonte: </a:t>
            </a:r>
            <a:r>
              <a:rPr lang="pt-BR" sz="1000">
                <a:latin typeface="Trebuchet MS" pitchFamily="34" charset="0"/>
              </a:rPr>
              <a:t>Petrobras, 2009.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FA078-6CFD-4C7C-8D48-28F96972CD6A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Ildo Luís Sauer – Instituto de Energia e Ambiente - USP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D65F-2408-4D91-BE5F-9A1B4E1C4F9A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pic>
        <p:nvPicPr>
          <p:cNvPr id="4" name="Imagem 3" descr="OGX3 Capturar.PNG"/>
          <p:cNvPicPr>
            <a:picLocks noChangeAspect="1"/>
          </p:cNvPicPr>
          <p:nvPr/>
        </p:nvPicPr>
        <p:blipFill>
          <a:blip r:embed="rId2" cstate="print"/>
          <a:srcRect l="1008" t="3032" r="1008"/>
          <a:stretch>
            <a:fillRect/>
          </a:stretch>
        </p:blipFill>
        <p:spPr>
          <a:xfrm>
            <a:off x="539552" y="764704"/>
            <a:ext cx="8064896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4294967295"/>
          </p:nvPr>
        </p:nvSpPr>
        <p:spPr>
          <a:xfrm>
            <a:off x="71438" y="188913"/>
            <a:ext cx="4429125" cy="428625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</a:rPr>
              <a:t>Participações governamentais – 1999 a 2010 – R$ bilhões</a:t>
            </a:r>
            <a:endParaRPr lang="pt-B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4294967295"/>
          </p:nvPr>
        </p:nvSpPr>
        <p:spPr>
          <a:xfrm>
            <a:off x="71438" y="3500438"/>
            <a:ext cx="4429125" cy="433387"/>
          </a:xfrm>
        </p:spPr>
        <p:txBody>
          <a:bodyPr rtlCol="0" anchor="ctr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</a:rPr>
              <a:t>Valor adicionado pela Petrobras– 2007 a 2009 – R$ bilhões</a:t>
            </a:r>
            <a:endParaRPr lang="pt-B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9939" name="Imagem 26"/>
          <p:cNvPicPr>
            <a:picLocks noChangeAspect="1" noChangeArrowheads="1"/>
          </p:cNvPicPr>
          <p:nvPr/>
        </p:nvPicPr>
        <p:blipFill>
          <a:blip r:embed="rId2" cstate="print"/>
          <a:srcRect l="3062" r="3522"/>
          <a:stretch>
            <a:fillRect/>
          </a:stretch>
        </p:blipFill>
        <p:spPr bwMode="auto">
          <a:xfrm>
            <a:off x="142875" y="682625"/>
            <a:ext cx="42164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Imagem 30"/>
          <p:cNvPicPr>
            <a:picLocks noChangeAspect="1" noChangeArrowheads="1"/>
          </p:cNvPicPr>
          <p:nvPr/>
        </p:nvPicPr>
        <p:blipFill>
          <a:blip r:embed="rId3" cstate="print"/>
          <a:srcRect l="1740" r="2531"/>
          <a:stretch>
            <a:fillRect/>
          </a:stretch>
        </p:blipFill>
        <p:spPr bwMode="auto">
          <a:xfrm>
            <a:off x="285750" y="3960813"/>
            <a:ext cx="392906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tângulo 12"/>
          <p:cNvSpPr>
            <a:spLocks noChangeArrowheads="1"/>
          </p:cNvSpPr>
          <p:nvPr/>
        </p:nvSpPr>
        <p:spPr bwMode="auto">
          <a:xfrm>
            <a:off x="250825" y="3141663"/>
            <a:ext cx="1130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i="1">
                <a:latin typeface="Trebuchet MS" pitchFamily="34" charset="0"/>
              </a:rPr>
              <a:t>Fonte</a:t>
            </a:r>
            <a:r>
              <a:rPr lang="pt-BR" sz="1000">
                <a:latin typeface="Trebuchet MS" pitchFamily="34" charset="0"/>
              </a:rPr>
              <a:t>: ANP, 2011</a:t>
            </a:r>
          </a:p>
        </p:txBody>
      </p:sp>
      <p:sp>
        <p:nvSpPr>
          <p:cNvPr id="39942" name="Retângulo 13"/>
          <p:cNvSpPr>
            <a:spLocks noChangeArrowheads="1"/>
          </p:cNvSpPr>
          <p:nvPr/>
        </p:nvSpPr>
        <p:spPr bwMode="auto">
          <a:xfrm>
            <a:off x="1258888" y="6237288"/>
            <a:ext cx="1428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i="1">
                <a:latin typeface="Trebuchet MS" pitchFamily="34" charset="0"/>
              </a:rPr>
              <a:t>Fonte</a:t>
            </a:r>
            <a:r>
              <a:rPr lang="pt-BR" sz="1000">
                <a:latin typeface="Trebuchet MS" pitchFamily="34" charset="0"/>
              </a:rPr>
              <a:t>: Petrobras, 2010</a:t>
            </a: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4572000" y="615950"/>
            <a:ext cx="4500563" cy="539908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200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Premissas</a:t>
            </a:r>
          </a:p>
          <a:p>
            <a:pPr marL="742950" lvl="1" indent="-28575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Extração das reservas em 40 anos</a:t>
            </a:r>
          </a:p>
          <a:p>
            <a:pPr marL="742950" lvl="1" indent="-28575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preço do petróleo - US$ 75,00/barril</a:t>
            </a:r>
          </a:p>
          <a:p>
            <a:pPr marL="742950" lvl="1" indent="-28575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custo - US$ 15,00/barril (capital e trabalho) </a:t>
            </a:r>
          </a:p>
          <a:p>
            <a:pPr marL="742950" lvl="1" indent="-28575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excedente - US$ 60,00/barril (renda petrolífera) </a:t>
            </a:r>
          </a:p>
          <a:p>
            <a:pPr marL="742950" lvl="1" indent="-28575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742950" lvl="1" indent="-28575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742950" lvl="1" indent="-28575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742950" lvl="1" indent="-28575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742950" lvl="1" indent="-28575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742950" lvl="1" indent="-28575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742950" lvl="1" indent="-28575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Valores líquidos disponíveis para destinação, segundo o modelo a ser definido</a:t>
            </a:r>
          </a:p>
          <a:p>
            <a:pPr marL="742950" lvl="1" indent="-28575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Arrecadação pública anual - R$ 800 bilhões, dos quais cerca de 5% (40 bilhões) vão para investimento</a:t>
            </a:r>
          </a:p>
          <a:p>
            <a:pPr marL="742950" lvl="1" indent="-28575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21" name="Group 83"/>
          <p:cNvGraphicFramePr>
            <a:graphicFrameLocks noGrp="1"/>
          </p:cNvGraphicFramePr>
          <p:nvPr/>
        </p:nvGraphicFramePr>
        <p:xfrm>
          <a:off x="4643438" y="2943225"/>
          <a:ext cx="4429156" cy="1803399"/>
        </p:xfrm>
        <a:graphic>
          <a:graphicData uri="http://schemas.openxmlformats.org/drawingml/2006/table">
            <a:tbl>
              <a:tblPr/>
              <a:tblGrid>
                <a:gridCol w="785818"/>
                <a:gridCol w="1000132"/>
                <a:gridCol w="785818"/>
                <a:gridCol w="928694"/>
                <a:gridCol w="928694"/>
              </a:tblGrid>
              <a:tr h="86994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CENARIOS DE RESERVA (10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barris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EXTRAÇÃO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DIÁRIA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(10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barris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dia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EXTRAÇÃO ANUAL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(10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barris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EXCEDENTE ANUAL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(US$ 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bilhões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EXCEDENTE ANUAL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(R$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bilhões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6,85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2,5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R$ 300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13,70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5,0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R$ 600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300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20,55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7,5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R$ 800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Retângulo 21"/>
          <p:cNvSpPr/>
          <p:nvPr/>
        </p:nvSpPr>
        <p:spPr>
          <a:xfrm>
            <a:off x="4643438" y="188913"/>
            <a:ext cx="4479925" cy="3968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pt-BR" sz="2200" b="1" dirty="0">
                <a:ln w="17780" cmpd="sng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Os valores em disputa no pré-sal</a:t>
            </a: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5F20A-797B-4D31-9122-EECCD89FE68C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179388" y="917575"/>
            <a:ext cx="4318000" cy="6397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Reservas provadas de óleo – 2011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1,6526 trilhões de barris</a:t>
            </a:r>
          </a:p>
        </p:txBody>
      </p:sp>
      <p:pic>
        <p:nvPicPr>
          <p:cNvPr id="15362" name="Content Placeholder 7" descr="OILB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8862" t="22037"/>
          <a:stretch>
            <a:fillRect/>
          </a:stretch>
        </p:blipFill>
        <p:spPr>
          <a:xfrm>
            <a:off x="1116013" y="2565400"/>
            <a:ext cx="3168650" cy="3213100"/>
          </a:xfrm>
          <a:ln>
            <a:noFill/>
          </a:ln>
        </p:spPr>
      </p:pic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>
          <a:xfrm>
            <a:off x="4645025" y="917575"/>
            <a:ext cx="4319588" cy="6397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Fluxos comerciais de petróleo no mundo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2011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Content Placeholder 7" descr="OILK.bmp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-10000" contrast="-10000"/>
          </a:blip>
          <a:stretch>
            <a:fillRect/>
          </a:stretch>
        </p:blipFill>
        <p:spPr>
          <a:xfrm>
            <a:off x="4795838" y="2565400"/>
            <a:ext cx="4313237" cy="2732088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ítu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Recursos e comércio mundial de petróleo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66" name="Retângulo 6"/>
          <p:cNvSpPr>
            <a:spLocks noChangeArrowheads="1"/>
          </p:cNvSpPr>
          <p:nvPr/>
        </p:nvSpPr>
        <p:spPr bwMode="auto">
          <a:xfrm>
            <a:off x="684213" y="5919788"/>
            <a:ext cx="43211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 i="1">
                <a:latin typeface="Trebuchet MS" pitchFamily="34" charset="0"/>
                <a:cs typeface="Arial" pitchFamily="34" charset="0"/>
              </a:rPr>
              <a:t>Fonte: </a:t>
            </a:r>
            <a:r>
              <a:rPr lang="es-MX" sz="1000">
                <a:latin typeface="Trebuchet MS" pitchFamily="34" charset="0"/>
                <a:cs typeface="Arial" pitchFamily="34" charset="0"/>
              </a:rPr>
              <a:t> BP Statistical Review of World Energy, june 2012..</a:t>
            </a:r>
          </a:p>
        </p:txBody>
      </p:sp>
      <p:pic>
        <p:nvPicPr>
          <p:cNvPr id="15367" name="Content Placeholder 7" descr="OILB.bmp"/>
          <p:cNvPicPr>
            <a:picLocks noChangeAspect="1"/>
          </p:cNvPicPr>
          <p:nvPr/>
        </p:nvPicPr>
        <p:blipFill>
          <a:blip r:embed="rId2" cstate="print"/>
          <a:srcRect l="-433" t="11137" r="81627" b="63303"/>
          <a:stretch>
            <a:fillRect/>
          </a:stretch>
        </p:blipFill>
        <p:spPr bwMode="auto">
          <a:xfrm>
            <a:off x="1258888" y="1700213"/>
            <a:ext cx="1584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138B-601E-46AD-B406-745579FE25B1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 adicionada sistema PETROBRAS, R$ BI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907704" y="6492875"/>
            <a:ext cx="6154738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Ildo Luís Sauer – Instituto de Energia e Ambiente - USP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15F7-D727-452F-9A7E-339D5D7DAFC9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1196750"/>
          <a:ext cx="8424938" cy="4968553"/>
        </p:xfrm>
        <a:graphic>
          <a:graphicData uri="http://schemas.openxmlformats.org/drawingml/2006/table">
            <a:tbl>
              <a:tblPr/>
              <a:tblGrid>
                <a:gridCol w="1971583"/>
                <a:gridCol w="468189"/>
                <a:gridCol w="518838"/>
                <a:gridCol w="525633"/>
                <a:gridCol w="437307"/>
                <a:gridCol w="503394"/>
                <a:gridCol w="437924"/>
                <a:gridCol w="437924"/>
                <a:gridCol w="466953"/>
                <a:gridCol w="525633"/>
                <a:gridCol w="525015"/>
                <a:gridCol w="525633"/>
                <a:gridCol w="540456"/>
                <a:gridCol w="540456"/>
              </a:tblGrid>
              <a:tr h="331237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1999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2000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2001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2002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2003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2004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2005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2006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2007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2008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2009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2010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2011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Receitas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40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64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85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99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132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151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179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206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246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316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291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340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380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libri"/>
                          <a:ea typeface="Arial Unicode MS"/>
                        </a:rPr>
                        <a:t>Insumos adquiridos de terceiros</a:t>
                      </a:r>
                    </a:p>
                  </a:txBody>
                  <a:tcPr marL="48267" marR="482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35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37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46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156845" algn="l"/>
                        </a:tabLs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	50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64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78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110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167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142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172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189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i="1">
                          <a:latin typeface="Calibri"/>
                          <a:ea typeface="Arial Unicode MS"/>
                        </a:rPr>
                        <a:t>Valor adicionado bruto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39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50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62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86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101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115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128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135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149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149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168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191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Retenções</a:t>
                      </a:r>
                    </a:p>
                  </a:txBody>
                  <a:tcPr marL="48267" marR="482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3,6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3,4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3,4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4,8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5,1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7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8,0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9,8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10,7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11,6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14,5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14,9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17,7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i="1">
                          <a:latin typeface="Calibri"/>
                          <a:ea typeface="Arial Unicode MS"/>
                        </a:rPr>
                        <a:t>Valor adicionado líquido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23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36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46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57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81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94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107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118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125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137,6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134,6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153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173,3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Valor adicionado recebido em transferência </a:t>
                      </a:r>
                    </a:p>
                  </a:txBody>
                  <a:tcPr marL="48267" marR="482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2,7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2,5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3,8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8,8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(0,16)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1,3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0,59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2,7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2,5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3,9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4,7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5,7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7,8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Valor adicionado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26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33,5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42,2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48,2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80,8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95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108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121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128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141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139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159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Arial Unicode MS"/>
                        </a:rPr>
                        <a:t>181,1</a:t>
                      </a:r>
                      <a:endParaRPr lang="pt-BR" sz="800">
                        <a:latin typeface="Calibri"/>
                        <a:ea typeface="Arial Unicode MS"/>
                      </a:endParaRP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Pessoal</a:t>
                      </a:r>
                    </a:p>
                  </a:txBody>
                  <a:tcPr marL="48267" marR="482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2,3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1,9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2,3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7,7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8,2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11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14,5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20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Entidades governamentais</a:t>
                      </a:r>
                    </a:p>
                  </a:txBody>
                  <a:tcPr marL="48267" marR="482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13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52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61,5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64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74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76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85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78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90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104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Instituições financeiras</a:t>
                      </a:r>
                    </a:p>
                  </a:txBody>
                  <a:tcPr marL="48267" marR="482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8,9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4,4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6,8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10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6,4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8,4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9,6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16,4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11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13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23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Acionistas </a:t>
                      </a:r>
                    </a:p>
                  </a:txBody>
                  <a:tcPr marL="48267" marR="482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0,9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2,2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3,1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6,5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7,1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10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12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12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Empresa</a:t>
                      </a:r>
                    </a:p>
                  </a:txBody>
                  <a:tcPr marL="48267" marR="482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0,9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libri"/>
                          <a:ea typeface="Arial Unicode MS"/>
                        </a:rPr>
                        <a:t>6,6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5,8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5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13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19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16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21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>
                          <a:latin typeface="Calibri"/>
                          <a:ea typeface="Arial Unicode MS"/>
                        </a:rPr>
                        <a:t>24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libri"/>
                          <a:ea typeface="Arial Unicode MS"/>
                        </a:rPr>
                        <a:t>21</a:t>
                      </a:r>
                    </a:p>
                  </a:txBody>
                  <a:tcPr marL="48267" marR="48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 bmk="_Toc349313309"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Excedente petrolífero, segundo o BM, VA e cálculo próprio, 1999-2011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Ildo Luís Sauer – Instituto de Energia e Ambiente - USP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215F7-D727-452F-9A7E-339D5D7DAFC9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-99697" y="1340768"/>
          <a:ext cx="9243697" cy="4809380"/>
        </p:xfrm>
        <a:graphic>
          <a:graphicData uri="http://schemas.openxmlformats.org/presentationml/2006/ole">
            <p:oleObj spid="_x0000_s1025" name="Planilha" r:id="rId3" imgW="8829759" imgH="3552757" progId="Excel.Sheet.12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48006" y="1700808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 bmk="_Toc34931330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Concessões FHC/Lula - A cronologia do pré-sal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Formulação do Modelo Geológico (mais de uma década)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Agosto de 2005: Primeiros indícios de óleo no pré-sal, Campo de Parati, Bacia de Santos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TESTE DO MODELO: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Bloco Original: BM-S-11 (BID 2: 14/09/2000)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POÇO 1-RJS-628A (Tupi):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Início Perfuração: 30/09/2005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Conclusão da Perfuração (1a. fase): 13/10/2005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Reentrada no poço: 02/05/2006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Notificação de Descoberta (Óleo):  10/07/2006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Conclusão de Reentrada: 12/10/2006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Envio do Plano de Avaliação para ANP: 31/08/2006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do Final do Plano de Avaliação: 31/12/2010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POÇO 3-RJS-646 (Ext. Tupi) - Área do PA do 1-RJS-628ª: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Início da Perfuração: 07/05/2007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Notificação de Descoberta (Óleo):  08/08/2007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Conclusão da Perfuração: 28/09/2007 (est.:5-8bi </a:t>
            </a:r>
            <a:r>
              <a:rPr lang="pt-B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bbl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Início de Produção do TLD:  01/05/2009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2007: </a:t>
            </a:r>
            <a:r>
              <a:rPr lang="pt-B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Caxaréu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t-B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Pirambu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(BC) Carioca, Caramba (BS)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2008, Júpiter (8bi),Bem-Te-Vi, Iara (3-4 bi), Guará. BES: óleo no pré-sal sob pós-sal: Baleia Franca, Baleia Azul, Cachalote e </a:t>
            </a:r>
            <a:r>
              <a:rPr lang="pt-B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Jubarte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que estende produção ao pré-sal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27746-AFC9-4424-9203-990A74448B9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n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12" t="2394" r="51257" b="5925"/>
          <a:stretch>
            <a:fillRect/>
          </a:stretch>
        </p:blipFill>
        <p:spPr>
          <a:xfrm>
            <a:off x="214313" y="1447800"/>
            <a:ext cx="4968875" cy="2486025"/>
          </a:xfrm>
          <a:ln>
            <a:noFill/>
          </a:ln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Concessões FHC/Lula - Resultados de 12 anos de leilões</a:t>
            </a: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011" name="Espaço Reservado para Texto 10"/>
          <p:cNvSpPr>
            <a:spLocks noGrp="1"/>
          </p:cNvSpPr>
          <p:nvPr>
            <p:ph type="body" idx="1"/>
          </p:nvPr>
        </p:nvSpPr>
        <p:spPr>
          <a:xfrm>
            <a:off x="430213" y="836613"/>
            <a:ext cx="3709987" cy="517525"/>
          </a:xfrm>
        </p:spPr>
        <p:txBody>
          <a:bodyPr/>
          <a:lstStyle/>
          <a:p>
            <a:r>
              <a:rPr lang="pt-BR" sz="1800" smtClean="0"/>
              <a:t>Número de Blocos Concedidos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3"/>
          </p:nvPr>
        </p:nvSpPr>
        <p:spPr>
          <a:xfrm>
            <a:off x="4786313" y="3357563"/>
            <a:ext cx="3500437" cy="6397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Área concedida nas dez rodadas de licitação(km</a:t>
            </a:r>
            <a:r>
              <a:rPr lang="pt-BR" sz="1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Trebuchet MS" pitchFamily="34" charset="0"/>
            </a:endParaRPr>
          </a:p>
        </p:txBody>
      </p:sp>
      <p:sp>
        <p:nvSpPr>
          <p:cNvPr id="43014" name="Retângulo 18"/>
          <p:cNvSpPr>
            <a:spLocks noChangeArrowheads="1"/>
          </p:cNvSpPr>
          <p:nvPr/>
        </p:nvSpPr>
        <p:spPr bwMode="auto">
          <a:xfrm>
            <a:off x="611188" y="4868863"/>
            <a:ext cx="1468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i="1">
                <a:latin typeface="Trebuchet MS" pitchFamily="34" charset="0"/>
              </a:rPr>
              <a:t>Fonte</a:t>
            </a:r>
            <a:r>
              <a:rPr lang="pt-BR" sz="1000">
                <a:latin typeface="Trebuchet MS" pitchFamily="34" charset="0"/>
              </a:rPr>
              <a:t>: ANP, vários anos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458D2-C91C-4AA6-ABD8-02A1EA34964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" name="Espaço Reservado para Rodapé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pic>
        <p:nvPicPr>
          <p:cNvPr id="43017" name="Imagen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51279" t="2414" r="1010" b="5943"/>
          <a:stretch>
            <a:fillRect/>
          </a:stretch>
        </p:blipFill>
        <p:spPr>
          <a:xfrm>
            <a:off x="3748088" y="4087813"/>
            <a:ext cx="5253037" cy="2627312"/>
          </a:xfrm>
          <a:solidFill>
            <a:schemeClr val="bg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Ildo Luís Sauer – Instituto de Energia e Ambiente - USP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D65F-2408-4D91-BE5F-9A1B4E1C4F9A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260648"/>
            <a:ext cx="89644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CAMPO DE LIBRA</a:t>
            </a:r>
          </a:p>
          <a:p>
            <a:r>
              <a:rPr lang="pt-BR" sz="1600" dirty="0" smtClean="0"/>
              <a:t>A </a:t>
            </a:r>
            <a:r>
              <a:rPr lang="pt-BR" sz="1600" dirty="0"/>
              <a:t>Agência Nacional do Petróleo (ANP) fez </a:t>
            </a:r>
            <a:r>
              <a:rPr lang="pt-BR" sz="1600" dirty="0" smtClean="0"/>
              <a:t>um </a:t>
            </a:r>
            <a:r>
              <a:rPr lang="pt-BR" sz="1600" dirty="0"/>
              <a:t>anúncio que muda o quadro da exploração do pré-sal brasileiro. Novos dados geológicos da área gigante de Libra, no pré-sal da Bacia de Santos, sugerem o maior campo do País. Teria o equivalente a dois terços de todas as reservas provadas no Brasil - aquelas já com exploração comercial viável.</a:t>
            </a:r>
          </a:p>
          <a:p>
            <a:r>
              <a:rPr lang="pt-BR" sz="1600" dirty="0"/>
              <a:t>Com isso, o governo decidiu que Libra será a única oferta no primeiro leilão do pré-sal, que foi ontem antecipado para outubro e terá a presença da presidente Dilma Rousseff. O leilão de áreas com potencial para gás será em novembro.</a:t>
            </a:r>
          </a:p>
          <a:p>
            <a:r>
              <a:rPr lang="pt-BR" sz="1600" dirty="0"/>
              <a:t>A diretora geral da ANP, Magda </a:t>
            </a:r>
            <a:r>
              <a:rPr lang="pt-BR" sz="1600" dirty="0" err="1"/>
              <a:t>Chambriard</a:t>
            </a:r>
            <a:r>
              <a:rPr lang="pt-BR" sz="1600" dirty="0"/>
              <a:t>, disse que os novos dados, revelados neste mês, deixaram o governo e ela própria "deslumbrados" com o potencial de Libra. </a:t>
            </a:r>
            <a:r>
              <a:rPr lang="pt-BR" sz="1600" i="1" u="sng" dirty="0"/>
              <a:t>"É muito grande, muito maior do que tínhamos na mão até agora", </a:t>
            </a:r>
            <a:r>
              <a:rPr lang="pt-BR" sz="1600" dirty="0"/>
              <a:t>disse Magda a jornalistas.</a:t>
            </a:r>
          </a:p>
          <a:p>
            <a:r>
              <a:rPr lang="pt-BR" sz="1600" dirty="0"/>
              <a:t>A estimativa é de que a área tenha o dobro de petróleo do que se imaginava há apenas um mês - um óleo de boa qualidade (27o API) de boa qualidade.</a:t>
            </a:r>
          </a:p>
          <a:p>
            <a:r>
              <a:rPr lang="pt-BR" sz="1600" dirty="0"/>
              <a:t>Magda disse que os novos dados apontam para um volume entre 8 bilhões a 12 bilhões de barris recuperáveis - que podem ser extraídos em produção comercial. Todas as reservas provadas do Brasil somam 15,7 bilhões. Em abril, a ANP estimara que Libra teria entre 4 bilhões e 5 bilhões de barris.</a:t>
            </a:r>
          </a:p>
          <a:p>
            <a:r>
              <a:rPr lang="pt-BR" sz="1600" dirty="0"/>
              <a:t>"</a:t>
            </a:r>
            <a:r>
              <a:rPr lang="pt-BR" sz="1600" b="1" u="sng" dirty="0"/>
              <a:t>Acho que 10 (bilhões de barris) é um bom número</a:t>
            </a:r>
            <a:r>
              <a:rPr lang="pt-BR" sz="1600" dirty="0"/>
              <a:t>", disse. Magda lembra que o maior campo produtor no Brasil, </a:t>
            </a:r>
            <a:r>
              <a:rPr lang="pt-BR" sz="1600" dirty="0" err="1"/>
              <a:t>Marlim</a:t>
            </a:r>
            <a:r>
              <a:rPr lang="pt-BR" sz="1600" dirty="0"/>
              <a:t>, na Bacia de Campos, tem 2 bilhões de barris recuperáveis. O campo gigante de Lula no pré-sal, o maior até agora, tem entre 5 bilhões e 8 bilhões de barris.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 txBox="1">
            <a:spLocks noGrp="1"/>
          </p:cNvSpPr>
          <p:nvPr/>
        </p:nvSpPr>
        <p:spPr>
          <a:xfrm>
            <a:off x="179388" y="260350"/>
            <a:ext cx="576262" cy="612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2F5C003-B4DA-41EB-A76E-006D8FB833FF}" type="slidenum">
              <a:rPr lang="pt-BR" sz="1400" b="1">
                <a:solidFill>
                  <a:schemeClr val="bg1"/>
                </a:solidFill>
                <a:latin typeface="Arial Narrow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pt-BR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9010" name="Rectangle 2"/>
          <p:cNvSpPr>
            <a:spLocks noGrp="1"/>
          </p:cNvSpPr>
          <p:nvPr>
            <p:ph type="title" idx="4294967295"/>
          </p:nvPr>
        </p:nvSpPr>
        <p:spPr>
          <a:xfrm>
            <a:off x="181124" y="142852"/>
            <a:ext cx="4248000" cy="634082"/>
          </a:xfrm>
          <a:solidFill>
            <a:srgbClr val="DAF7FE"/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Script" pitchFamily="34" charset="0"/>
              </a:rPr>
              <a:t>Questões sobre projeto do governo, já sancionado: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43438" y="142852"/>
            <a:ext cx="4320000" cy="633600"/>
          </a:xfrm>
          <a:prstGeom prst="rect">
            <a:avLst/>
          </a:prstGeom>
          <a:solidFill>
            <a:srgbClr val="EDFECE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j-ea"/>
                <a:cs typeface="+mj-cs"/>
              </a:rPr>
              <a:t>Um plano para o petróleo do Brasil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43438" y="857250"/>
            <a:ext cx="4321175" cy="5867400"/>
          </a:xfrm>
          <a:prstGeom prst="rect">
            <a:avLst/>
          </a:prstGeom>
          <a:solidFill>
            <a:srgbClr val="EDFEC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ts val="750"/>
              </a:spcBef>
              <a:buFont typeface="Arial" pitchFamily="34" charset="0"/>
              <a:buChar char="•"/>
            </a:pPr>
            <a:r>
              <a:rPr lang="pt-BR" sz="1400" b="1" dirty="0">
                <a:solidFill>
                  <a:schemeClr val="tx2"/>
                </a:solidFill>
                <a:latin typeface="Calibri" pitchFamily="34" charset="0"/>
              </a:rPr>
              <a:t>CONCLUIR A EXPLORAÇÃO: QUANTIFICAR RECURSOS E RESERVAS, CANCELAR </a:t>
            </a:r>
            <a:r>
              <a:rPr lang="pt-BR" sz="1400" b="1" dirty="0" smtClean="0">
                <a:solidFill>
                  <a:schemeClr val="tx2"/>
                </a:solidFill>
                <a:latin typeface="Calibri" pitchFamily="34" charset="0"/>
              </a:rPr>
              <a:t>LEILÕES!!!.</a:t>
            </a:r>
            <a:endParaRPr lang="pt-BR" sz="1400" b="1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spcBef>
                <a:spcPts val="750"/>
              </a:spcBef>
              <a:buFont typeface="Arial" pitchFamily="34" charset="0"/>
              <a:buChar char="•"/>
            </a:pPr>
            <a:r>
              <a:rPr lang="pt-BR" sz="1400" b="1" dirty="0">
                <a:solidFill>
                  <a:schemeClr val="tx2"/>
                </a:solidFill>
                <a:latin typeface="Calibri" pitchFamily="34" charset="0"/>
              </a:rPr>
              <a:t>Plano nacional de desenvolvimento econômico e social:Educação, saúde, reforma urbana (habitação, saneamento, transporte, inclusão digital), reforma agrária, </a:t>
            </a:r>
            <a:r>
              <a:rPr lang="pt-BR" sz="1400" b="1" dirty="0" err="1">
                <a:solidFill>
                  <a:schemeClr val="tx2"/>
                </a:solidFill>
                <a:latin typeface="Calibri" pitchFamily="34" charset="0"/>
              </a:rPr>
              <a:t>infra-estrutura</a:t>
            </a:r>
            <a:r>
              <a:rPr lang="pt-BR" sz="1400" b="1" dirty="0">
                <a:solidFill>
                  <a:schemeClr val="tx2"/>
                </a:solidFill>
                <a:latin typeface="Calibri" pitchFamily="34" charset="0"/>
              </a:rPr>
              <a:t>  (portos, </a:t>
            </a:r>
            <a:r>
              <a:rPr lang="pt-BR" sz="1400" b="1" dirty="0" err="1">
                <a:solidFill>
                  <a:schemeClr val="tx2"/>
                </a:solidFill>
                <a:latin typeface="Calibri" pitchFamily="34" charset="0"/>
              </a:rPr>
              <a:t>aquavias</a:t>
            </a:r>
            <a:r>
              <a:rPr lang="pt-BR" sz="1400" b="1" dirty="0">
                <a:solidFill>
                  <a:schemeClr val="tx2"/>
                </a:solidFill>
                <a:latin typeface="Calibri" pitchFamily="34" charset="0"/>
              </a:rPr>
              <a:t>, ferrovias, trens interurbanos) ciência e tecnologia, plano ambiental,  transição energética (renovável)</a:t>
            </a:r>
          </a:p>
          <a:p>
            <a:pPr marL="342900" indent="-342900">
              <a:spcBef>
                <a:spcPts val="750"/>
              </a:spcBef>
              <a:buFont typeface="Arial" pitchFamily="34" charset="0"/>
              <a:buChar char="•"/>
            </a:pPr>
            <a:r>
              <a:rPr lang="pt-BR" sz="1400" b="1" dirty="0">
                <a:solidFill>
                  <a:schemeClr val="tx2"/>
                </a:solidFill>
                <a:latin typeface="Calibri" pitchFamily="34" charset="0"/>
              </a:rPr>
              <a:t>Vincular produção ao financiamento deste plano nacional</a:t>
            </a:r>
          </a:p>
          <a:p>
            <a:pPr marL="342900" indent="-342900">
              <a:spcBef>
                <a:spcPts val="750"/>
              </a:spcBef>
              <a:buFont typeface="Arial" pitchFamily="34" charset="0"/>
              <a:buChar char="•"/>
            </a:pPr>
            <a:r>
              <a:rPr lang="pt-BR" sz="1400" b="1" dirty="0">
                <a:solidFill>
                  <a:schemeClr val="tx2"/>
                </a:solidFill>
                <a:latin typeface="Calibri" pitchFamily="34" charset="0"/>
              </a:rPr>
              <a:t>Disciplinar estratégia de comercialização, via Petrobras, coordenada com grandes atores internacionais</a:t>
            </a:r>
          </a:p>
          <a:p>
            <a:pPr marL="342900" indent="-342900">
              <a:spcBef>
                <a:spcPts val="750"/>
              </a:spcBef>
              <a:buFont typeface="Arial" pitchFamily="34" charset="0"/>
              <a:buChar char="•"/>
            </a:pPr>
            <a:r>
              <a:rPr lang="pt-BR" sz="1400" b="1" dirty="0">
                <a:solidFill>
                  <a:schemeClr val="tx2"/>
                </a:solidFill>
                <a:latin typeface="Calibri" pitchFamily="34" charset="0"/>
              </a:rPr>
              <a:t>Criação do fundo constitucional do futuro do Brasil, como caixa para financiar o plano nacional de desenvolvimento, e controle de “doença holandesa”</a:t>
            </a:r>
          </a:p>
          <a:p>
            <a:pPr marL="342900" indent="-342900">
              <a:spcBef>
                <a:spcPts val="750"/>
              </a:spcBef>
              <a:buFont typeface="Arial" pitchFamily="34" charset="0"/>
              <a:buChar char="•"/>
            </a:pPr>
            <a:r>
              <a:rPr lang="pt-BR" sz="1400" b="1" dirty="0">
                <a:solidFill>
                  <a:schemeClr val="tx2"/>
                </a:solidFill>
                <a:latin typeface="Calibri" pitchFamily="34" charset="0"/>
              </a:rPr>
              <a:t>Alguns fatores estratégicos (ex. alto conteúdo tecnológico) poderão ser importados (intercâmbio)</a:t>
            </a:r>
          </a:p>
          <a:p>
            <a:pPr marL="342900" indent="-342900">
              <a:spcBef>
                <a:spcPts val="750"/>
              </a:spcBef>
              <a:buFont typeface="Arial" pitchFamily="34" charset="0"/>
              <a:buChar char="•"/>
            </a:pPr>
            <a:r>
              <a:rPr lang="pt-BR" sz="1400" b="1" dirty="0">
                <a:solidFill>
                  <a:schemeClr val="tx2"/>
                </a:solidFill>
                <a:latin typeface="Calibri" pitchFamily="34" charset="0"/>
              </a:rPr>
              <a:t>Reservas no </a:t>
            </a:r>
            <a:r>
              <a:rPr lang="pt-BR" sz="1400" b="1" dirty="0" err="1">
                <a:solidFill>
                  <a:schemeClr val="tx2"/>
                </a:solidFill>
                <a:latin typeface="Calibri" pitchFamily="34" charset="0"/>
              </a:rPr>
              <a:t>sub-solo</a:t>
            </a:r>
            <a:r>
              <a:rPr lang="pt-BR" sz="1400" b="1" dirty="0">
                <a:solidFill>
                  <a:schemeClr val="tx2"/>
                </a:solidFill>
                <a:latin typeface="Calibri" pitchFamily="34" charset="0"/>
              </a:rPr>
              <a:t> tem alta probabilidade de valorização superior a qualquer outro investimento ou reservas financeiras em qualquer moeda.</a:t>
            </a:r>
          </a:p>
        </p:txBody>
      </p:sp>
      <p:sp>
        <p:nvSpPr>
          <p:cNvPr id="299011" name="Rectangle 3"/>
          <p:cNvSpPr>
            <a:spLocks noGrp="1"/>
          </p:cNvSpPr>
          <p:nvPr>
            <p:ph idx="4294967295"/>
          </p:nvPr>
        </p:nvSpPr>
        <p:spPr>
          <a:xfrm>
            <a:off x="179388" y="857250"/>
            <a:ext cx="4249737" cy="5857875"/>
          </a:xfrm>
          <a:solidFill>
            <a:srgbClr val="DAF7F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9388" indent="-179388"/>
            <a:r>
              <a:rPr lang="pt-BR" sz="1400" b="1" smtClean="0">
                <a:solidFill>
                  <a:srgbClr val="000000"/>
                </a:solidFill>
              </a:rPr>
              <a:t>Decisão final está toda centrada na presidência, unilateral, autocrática: todos órgãos envolvidos são de sua nomeação agem sob sua orientação.</a:t>
            </a:r>
          </a:p>
          <a:p>
            <a:pPr marL="179388" indent="-179388"/>
            <a:r>
              <a:rPr lang="pt-BR" sz="1400" b="1" smtClean="0">
                <a:solidFill>
                  <a:srgbClr val="000000"/>
                </a:solidFill>
              </a:rPr>
              <a:t>Manutenção de aura de risco, implicando em redução do óleo-lucro arbitrado nas propostas de licitação – necessidade de quantificar as reservas previamente, eliminando o risco</a:t>
            </a:r>
          </a:p>
          <a:p>
            <a:pPr marL="179388" indent="-179388"/>
            <a:r>
              <a:rPr lang="pt-BR" sz="1400" b="1" smtClean="0">
                <a:solidFill>
                  <a:srgbClr val="000000"/>
                </a:solidFill>
              </a:rPr>
              <a:t>Necessidade de coordenar produção com mercado internacional e aporte de recursos para financiar desenvolvimento.</a:t>
            </a:r>
          </a:p>
          <a:p>
            <a:pPr marL="179388" indent="-179388"/>
            <a:r>
              <a:rPr lang="pt-BR" sz="1400" b="1" smtClean="0">
                <a:solidFill>
                  <a:srgbClr val="000000"/>
                </a:solidFill>
              </a:rPr>
              <a:t>Modelo aprovado pelo governo somente aportará recursos a longo prazo:</a:t>
            </a:r>
          </a:p>
          <a:p>
            <a:pPr marL="395288" lvl="1" indent="-215900"/>
            <a:r>
              <a:rPr lang="pt-BR" sz="1400" b="1" smtClean="0">
                <a:solidFill>
                  <a:srgbClr val="000000"/>
                </a:solidFill>
              </a:rPr>
              <a:t>Legislação, licitações, exploração, contratações e início de operações: 4 anos (2014)</a:t>
            </a:r>
          </a:p>
          <a:p>
            <a:pPr marL="395288" lvl="1" indent="-215900"/>
            <a:r>
              <a:rPr lang="pt-BR" sz="1400" b="1" smtClean="0">
                <a:solidFill>
                  <a:srgbClr val="000000"/>
                </a:solidFill>
              </a:rPr>
              <a:t>Produção do óleo custo: 2 a 4 anos (2016-18)</a:t>
            </a:r>
          </a:p>
          <a:p>
            <a:pPr marL="395288" lvl="1" indent="-215900"/>
            <a:r>
              <a:rPr lang="pt-BR" sz="1400" b="1" smtClean="0">
                <a:solidFill>
                  <a:srgbClr val="000000"/>
                </a:solidFill>
              </a:rPr>
              <a:t>Formação do fundo social com receitas a partir de 2018, APLICADAS EM  “INVESTIMENOS EXTERNOS”</a:t>
            </a:r>
          </a:p>
          <a:p>
            <a:pPr marL="395288" lvl="1" indent="-215900"/>
            <a:r>
              <a:rPr lang="pt-BR" sz="1400" b="1" smtClean="0">
                <a:solidFill>
                  <a:srgbClr val="000000"/>
                </a:solidFill>
              </a:rPr>
              <a:t>RENDIMENTOS APLICADOS NO PAIS: início dos rendimentos significativos: 2020-22</a:t>
            </a:r>
          </a:p>
        </p:txBody>
      </p:sp>
      <p:sp>
        <p:nvSpPr>
          <p:cNvPr id="9" name="Espaço Reservado para Rodapé 8"/>
          <p:cNvSpPr txBox="1">
            <a:spLocks noGrp="1"/>
          </p:cNvSpPr>
          <p:nvPr/>
        </p:nvSpPr>
        <p:spPr>
          <a:xfrm>
            <a:off x="1223963" y="6443663"/>
            <a:ext cx="78120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</a:rPr>
              <a:t>Ildo Luís Sauer│Universidade de São Paulo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88913"/>
            <a:ext cx="5400675" cy="61198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t-BR" sz="2000" smtClean="0"/>
              <a:t>Propriedade das reservas de petróleo e gás - empresas estatais controladas pelos governos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t-BR" sz="2000" smtClean="0"/>
              <a:t>Empresas estatais - 77% das reservas mundiais de óleo e 51% das reservas de gás natural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t-BR" sz="2000" smtClean="0"/>
              <a:t>Empresas privadas - 7% das reservas de óleo e 9% das reservas de gás natural.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t-BR" sz="2000" smtClean="0"/>
              <a:t>Indústria verticalizada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t-BR" sz="2000" smtClean="0"/>
              <a:t>Mercado oligopolizado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pt-BR" sz="1900" smtClean="0"/>
              <a:t>As “novas irmãs”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pt-BR" sz="1600" smtClean="0"/>
              <a:t>Saudi aramco (saudi arabia)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pt-BR" sz="1600" smtClean="0"/>
              <a:t>JSC gazprom (russia)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pt-BR" sz="1600" smtClean="0"/>
              <a:t>CNPC (china)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pt-BR" sz="1600" smtClean="0"/>
              <a:t>NIOC (iran)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pt-BR" sz="1600" smtClean="0"/>
              <a:t>PDVSA (venezuela)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pt-BR" sz="1600" smtClean="0"/>
              <a:t>Petronas (malaysia)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pt-BR" sz="1600" smtClean="0"/>
              <a:t>Petrobras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t-BR" sz="2000" smtClean="0"/>
              <a:t>Assegurar reservas de petróleo é um dos principais motivos de crises internacionais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40413" y="2997200"/>
            <a:ext cx="3124200" cy="3048000"/>
          </a:xfrm>
          <a:ln>
            <a:noFill/>
          </a:ln>
        </p:spPr>
      </p:pic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C4C3F-1E41-4579-9F65-E659385D2CB5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651500" y="6092825"/>
            <a:ext cx="3284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i="1" dirty="0" err="1">
                <a:latin typeface="+mj-lt"/>
              </a:rPr>
              <a:t>Fonte</a:t>
            </a:r>
            <a:r>
              <a:rPr lang="es-MX" sz="1000" dirty="0">
                <a:latin typeface="+mj-lt"/>
              </a:rPr>
              <a:t>: </a:t>
            </a:r>
            <a:r>
              <a:rPr lang="es-MX" sz="1000" dirty="0" err="1">
                <a:latin typeface="+mj-lt"/>
              </a:rPr>
              <a:t>Aker</a:t>
            </a:r>
            <a:r>
              <a:rPr lang="es-MX" sz="1000" dirty="0">
                <a:latin typeface="+mj-lt"/>
              </a:rPr>
              <a:t> </a:t>
            </a:r>
            <a:r>
              <a:rPr lang="es-MX" sz="1000" dirty="0" err="1">
                <a:latin typeface="+mj-lt"/>
              </a:rPr>
              <a:t>Solutions</a:t>
            </a:r>
            <a:r>
              <a:rPr lang="es-MX" sz="1000" dirty="0">
                <a:latin typeface="+mj-lt"/>
              </a:rPr>
              <a:t> London </a:t>
            </a:r>
            <a:r>
              <a:rPr lang="es-MX" sz="1000" dirty="0" err="1">
                <a:latin typeface="+mj-lt"/>
              </a:rPr>
              <a:t>Technology</a:t>
            </a:r>
            <a:r>
              <a:rPr lang="es-MX" sz="1000" dirty="0">
                <a:latin typeface="+mj-lt"/>
              </a:rPr>
              <a:t> </a:t>
            </a:r>
            <a:r>
              <a:rPr lang="es-MX" sz="1000" dirty="0" err="1">
                <a:latin typeface="+mj-lt"/>
              </a:rPr>
              <a:t>Day</a:t>
            </a:r>
            <a:r>
              <a:rPr lang="es-MX" sz="1000" dirty="0">
                <a:latin typeface="+mj-lt"/>
              </a:rPr>
              <a:t>, Set/2010.</a:t>
            </a:r>
          </a:p>
        </p:txBody>
      </p:sp>
      <p:pic>
        <p:nvPicPr>
          <p:cNvPr id="16389" name="Picture 2" descr="acces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48158" b="54117"/>
          <a:stretch>
            <a:fillRect/>
          </a:stretch>
        </p:blipFill>
        <p:spPr bwMode="auto">
          <a:xfrm>
            <a:off x="5867400" y="188913"/>
            <a:ext cx="3097213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7092950" y="3068638"/>
            <a:ext cx="1008063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Produção e comércio mundial de petróleo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tângulo 6"/>
          <p:cNvSpPr>
            <a:spLocks noChangeArrowheads="1"/>
          </p:cNvSpPr>
          <p:nvPr/>
        </p:nvSpPr>
        <p:spPr bwMode="auto">
          <a:xfrm rot="16200000">
            <a:off x="336550" y="3414713"/>
            <a:ext cx="3241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i="1" dirty="0" err="1">
                <a:latin typeface="+mj-lt"/>
              </a:rPr>
              <a:t>Fonte</a:t>
            </a:r>
            <a:r>
              <a:rPr lang="es-MX" sz="1000" i="1" dirty="0">
                <a:latin typeface="+mj-lt"/>
              </a:rPr>
              <a:t>: </a:t>
            </a:r>
            <a:r>
              <a:rPr lang="es-MX" sz="1000" dirty="0">
                <a:latin typeface="+mj-lt"/>
              </a:rPr>
              <a:t> OECD/IEA, Key </a:t>
            </a:r>
            <a:r>
              <a:rPr lang="es-MX" sz="1000" dirty="0" err="1">
                <a:latin typeface="+mj-lt"/>
              </a:rPr>
              <a:t>World</a:t>
            </a:r>
            <a:r>
              <a:rPr lang="es-MX" sz="1000" dirty="0">
                <a:latin typeface="+mj-lt"/>
              </a:rPr>
              <a:t> </a:t>
            </a:r>
            <a:r>
              <a:rPr lang="es-MX" sz="1000" dirty="0" err="1">
                <a:latin typeface="+mj-lt"/>
              </a:rPr>
              <a:t>Energy</a:t>
            </a:r>
            <a:r>
              <a:rPr lang="es-MX" sz="1000" dirty="0">
                <a:latin typeface="+mj-lt"/>
              </a:rPr>
              <a:t> </a:t>
            </a:r>
            <a:r>
              <a:rPr lang="es-MX" sz="1000" dirty="0" err="1">
                <a:latin typeface="+mj-lt"/>
              </a:rPr>
              <a:t>Statistics</a:t>
            </a:r>
            <a:r>
              <a:rPr lang="es-MX" sz="1000" dirty="0">
                <a:latin typeface="+mj-lt"/>
              </a:rPr>
              <a:t> 2012.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8363" y="908050"/>
            <a:ext cx="5830887" cy="5464175"/>
          </a:xfrm>
          <a:ln>
            <a:noFill/>
          </a:ln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378E5-DD3C-4339-B19C-7ED4721DCF33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2F863-60F3-4503-95D6-206B13440F75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Preços do petróleo – 30 anos</a:t>
            </a:r>
            <a:b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</a:rPr>
              <a:t>média simples WTI, Brent e Dubai </a:t>
            </a:r>
            <a:r>
              <a:rPr lang="pt-BR" sz="2200" dirty="0" err="1" smtClean="0">
                <a:solidFill>
                  <a:schemeClr val="accent6">
                    <a:lumMod val="75000"/>
                  </a:schemeClr>
                </a:solidFill>
              </a:rPr>
              <a:t>Fateh</a:t>
            </a:r>
            <a:endParaRPr lang="pt-BR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695450"/>
            <a:ext cx="8785225" cy="3825875"/>
          </a:xfrm>
          <a:ln>
            <a:noFill/>
          </a:ln>
        </p:spPr>
      </p:pic>
      <p:sp>
        <p:nvSpPr>
          <p:cNvPr id="19461" name="Retângulo 9"/>
          <p:cNvSpPr>
            <a:spLocks noChangeArrowheads="1"/>
          </p:cNvSpPr>
          <p:nvPr/>
        </p:nvSpPr>
        <p:spPr bwMode="auto">
          <a:xfrm>
            <a:off x="323850" y="5876925"/>
            <a:ext cx="3887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 i="1">
                <a:latin typeface="Trebuchet MS" pitchFamily="34" charset="0"/>
                <a:cs typeface="Arial" pitchFamily="34" charset="0"/>
              </a:rPr>
              <a:t>Fonte: </a:t>
            </a:r>
            <a:r>
              <a:rPr lang="es-MX" sz="1000">
                <a:latin typeface="Trebuchet MS" pitchFamily="34" charset="0"/>
                <a:cs typeface="Arial" pitchFamily="34" charset="0"/>
              </a:rPr>
              <a:t> Index Mundi (World Bank), march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Preços do petróleo – março de 2013</a:t>
            </a:r>
            <a:b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</a:rPr>
              <a:t>WTI, Brent e Dubai </a:t>
            </a:r>
            <a:r>
              <a:rPr lang="pt-BR" sz="2200" dirty="0" err="1" smtClean="0">
                <a:solidFill>
                  <a:schemeClr val="accent6">
                    <a:lumMod val="75000"/>
                  </a:schemeClr>
                </a:solidFill>
              </a:rPr>
              <a:t>Fateh</a:t>
            </a:r>
            <a:endParaRPr lang="pt-BR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1FE09-2CCD-4B75-968F-7E578326EE03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713" y="981075"/>
            <a:ext cx="8326437" cy="4679950"/>
          </a:xfrm>
          <a:ln>
            <a:noFill/>
          </a:ln>
        </p:spPr>
      </p:pic>
      <p:sp>
        <p:nvSpPr>
          <p:cNvPr id="20485" name="Retângulo 12"/>
          <p:cNvSpPr>
            <a:spLocks noChangeArrowheads="1"/>
          </p:cNvSpPr>
          <p:nvPr/>
        </p:nvSpPr>
        <p:spPr bwMode="auto">
          <a:xfrm>
            <a:off x="323850" y="5876925"/>
            <a:ext cx="3887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 i="1">
                <a:latin typeface="Trebuchet MS" pitchFamily="34" charset="0"/>
                <a:cs typeface="Arial" pitchFamily="34" charset="0"/>
              </a:rPr>
              <a:t>Fonte: </a:t>
            </a:r>
            <a:r>
              <a:rPr lang="es-MX" sz="1000">
                <a:latin typeface="Trebuchet MS" pitchFamily="34" charset="0"/>
                <a:cs typeface="Arial" pitchFamily="34" charset="0"/>
              </a:rPr>
              <a:t> Index Mundi (World Bank), march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Números do petróleo no Brasil em 2011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F0ECD-047F-401D-A3F8-F316CD04F192}" type="slidenum">
              <a:rPr lang="pt-BR"/>
              <a:pPr>
                <a:defRPr/>
              </a:pPr>
              <a:t>7</a:t>
            </a:fld>
            <a:endParaRPr lang="pt-BR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908050"/>
            <a:ext cx="8326437" cy="5281613"/>
          </a:xfrm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5364163" y="5805488"/>
            <a:ext cx="2879725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i="1" dirty="0">
                <a:solidFill>
                  <a:schemeClr val="tx1"/>
                </a:solidFill>
                <a:cs typeface="Times New Roman" pitchFamily="18" charset="0"/>
              </a:rPr>
              <a:t>Fonte</a:t>
            </a:r>
            <a:r>
              <a:rPr lang="pt-BR" sz="1000" dirty="0">
                <a:solidFill>
                  <a:schemeClr val="tx1"/>
                </a:solidFill>
                <a:cs typeface="Times New Roman" pitchFamily="18" charset="0"/>
              </a:rPr>
              <a:t>: Anuário Estatístico ANP, 2012.</a:t>
            </a:r>
            <a:endParaRPr lang="pt-BR" sz="10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40893-89D1-45A5-A119-A8606DDB5B0B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Números do petróleo no Brasil em 2011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64163" y="5805488"/>
            <a:ext cx="273685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i="1" dirty="0">
                <a:solidFill>
                  <a:schemeClr val="tx1"/>
                </a:solidFill>
                <a:cs typeface="Times New Roman" pitchFamily="18" charset="0"/>
              </a:rPr>
              <a:t>Fonte</a:t>
            </a:r>
            <a:r>
              <a:rPr lang="pt-BR" sz="1000" dirty="0">
                <a:solidFill>
                  <a:schemeClr val="tx1"/>
                </a:solidFill>
                <a:cs typeface="Times New Roman" pitchFamily="18" charset="0"/>
              </a:rPr>
              <a:t>: Anuário Estatístico ANP, 2012.</a:t>
            </a:r>
            <a:endParaRPr lang="pt-BR" sz="10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1775" y="1196975"/>
            <a:ext cx="8661400" cy="4464050"/>
          </a:xfrm>
          <a:ln>
            <a:noFill/>
          </a:ln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765175"/>
            <a:ext cx="8894762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F465A-325D-4839-B23A-210335E51AEF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Números do petróleo no Brasil em 2011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Ildo Luís Sauer – Instituto de Energia e Ambiente -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2212</Words>
  <Application>Microsoft Office PowerPoint</Application>
  <PresentationFormat>Apresentação na tela (4:3)</PresentationFormat>
  <Paragraphs>445</Paragraphs>
  <Slides>25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Tema do Office</vt:lpstr>
      <vt:lpstr>Planilha</vt:lpstr>
      <vt:lpstr>O Papel do Petróleo no Desenvolvimento Socieconômico do País  Ildo Luís Sauer  Instituto de Energia e Ambiente Universidade de São Paulo</vt:lpstr>
      <vt:lpstr>Recursos e comércio mundial de petróleo</vt:lpstr>
      <vt:lpstr>Slide 3</vt:lpstr>
      <vt:lpstr>Produção e comércio mundial de petróleo</vt:lpstr>
      <vt:lpstr>Preços do petróleo – 30 anos média simples WTI, Brent e Dubai Fateh</vt:lpstr>
      <vt:lpstr>Preços do petróleo – março de 2013 WTI, Brent e Dubai Fateh</vt:lpstr>
      <vt:lpstr>Números do petróleo no Brasil em 2011</vt:lpstr>
      <vt:lpstr>Números do petróleo no Brasil em 2011</vt:lpstr>
      <vt:lpstr>Números do petróleo no Brasil em 2011</vt:lpstr>
      <vt:lpstr>Capacidade de refino por região – 2011 milhões de barris/dia</vt:lpstr>
      <vt:lpstr>Recursos e comércio mundial de GN e GNL</vt:lpstr>
      <vt:lpstr>Cenários de Demanda Global de petróleo</vt:lpstr>
      <vt:lpstr>Incorporação de novas descobertas</vt:lpstr>
      <vt:lpstr>Formação do excedente do petróleo</vt:lpstr>
      <vt:lpstr>Modelos regulatórios e apropriação da renda ou excedente econômico</vt:lpstr>
      <vt:lpstr>Regime  de  partilha  de  produção – pré-sal</vt:lpstr>
      <vt:lpstr>O pré-sal</vt:lpstr>
      <vt:lpstr>Slide 18</vt:lpstr>
      <vt:lpstr>Slide 19</vt:lpstr>
      <vt:lpstr>Valor adicionada sistema PETROBRAS, R$ BI</vt:lpstr>
      <vt:lpstr>Excedente petrolífero, segundo o BM, VA e cálculo próprio, 1999-2011</vt:lpstr>
      <vt:lpstr>Concessões FHC/Lula - A cronologia do pré-sal</vt:lpstr>
      <vt:lpstr>Concessões FHC/Lula - Resultados de 12 anos de leilões</vt:lpstr>
      <vt:lpstr>Slide 24</vt:lpstr>
      <vt:lpstr>Questões sobre projeto do governo, já sancionado: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Combustíveis Líquidos e Gases: Petróleo e Gás Natural - Convencional e Não-Convencional</dc:title>
  <dc:creator>sonia seger pereira mercedes</dc:creator>
  <cp:lastModifiedBy>illsauer</cp:lastModifiedBy>
  <cp:revision>77</cp:revision>
  <dcterms:created xsi:type="dcterms:W3CDTF">2013-04-29T09:34:34Z</dcterms:created>
  <dcterms:modified xsi:type="dcterms:W3CDTF">2013-05-29T22:40:20Z</dcterms:modified>
</cp:coreProperties>
</file>