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72" r:id="rId3"/>
    <p:sldId id="283" r:id="rId4"/>
    <p:sldId id="285" r:id="rId5"/>
    <p:sldId id="286" r:id="rId6"/>
    <p:sldId id="270" r:id="rId7"/>
    <p:sldId id="288" r:id="rId8"/>
    <p:sldId id="301" r:id="rId9"/>
    <p:sldId id="289" r:id="rId10"/>
    <p:sldId id="302" r:id="rId11"/>
    <p:sldId id="290" r:id="rId12"/>
    <p:sldId id="303" r:id="rId13"/>
    <p:sldId id="291" r:id="rId14"/>
    <p:sldId id="304" r:id="rId15"/>
    <p:sldId id="292" r:id="rId16"/>
    <p:sldId id="305" r:id="rId17"/>
    <p:sldId id="271" r:id="rId18"/>
    <p:sldId id="279" r:id="rId19"/>
    <p:sldId id="28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264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24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2D089-A0C3-4EB6-9FF1-3C242B68F916}" type="datetimeFigureOut">
              <a:rPr lang="pt-BR" smtClean="0"/>
              <a:t>26/07/2019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91CB6-68E2-489A-BCE4-CFAE18A7B1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829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BFCF3-6133-45CE-B075-4706C1496DC3}" type="datetimeFigureOut">
              <a:rPr lang="pt-BR" smtClean="0"/>
              <a:t>26/07/2019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9D976-6FDE-4BB5-9CBC-7F7FA9514254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6112"/>
            <a:ext cx="1658119" cy="606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2511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BFCF3-6133-45CE-B075-4706C1496DC3}" type="datetimeFigureOut">
              <a:rPr lang="pt-BR" smtClean="0"/>
              <a:t>26/07/2019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9D976-6FDE-4BB5-9CBC-7F7FA95142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8442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BFCF3-6133-45CE-B075-4706C1496DC3}" type="datetimeFigureOut">
              <a:rPr lang="pt-BR" smtClean="0"/>
              <a:t>26/07/2019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9D976-6FDE-4BB5-9CBC-7F7FA95142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7798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BFCF3-6133-45CE-B075-4706C1496DC3}" type="datetimeFigureOut">
              <a:rPr lang="pt-BR" smtClean="0"/>
              <a:t>26/07/2019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9D976-6FDE-4BB5-9CBC-7F7FA9514254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1658119" cy="606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8498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BFCF3-6133-45CE-B075-4706C1496DC3}" type="datetimeFigureOut">
              <a:rPr lang="pt-BR" smtClean="0"/>
              <a:t>26/07/2019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9D976-6FDE-4BB5-9CBC-7F7FA95142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6125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BFCF3-6133-45CE-B075-4706C1496DC3}" type="datetimeFigureOut">
              <a:rPr lang="pt-BR" smtClean="0"/>
              <a:t>26/07/2019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9D976-6FDE-4BB5-9CBC-7F7FA95142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1596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BFCF3-6133-45CE-B075-4706C1496DC3}" type="datetimeFigureOut">
              <a:rPr lang="pt-BR" smtClean="0"/>
              <a:t>26/07/2019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9D976-6FDE-4BB5-9CBC-7F7FA95142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857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BFCF3-6133-45CE-B075-4706C1496DC3}" type="datetimeFigureOut">
              <a:rPr lang="pt-BR" smtClean="0"/>
              <a:t>26/07/2019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9D976-6FDE-4BB5-9CBC-7F7FA95142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2709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BFCF3-6133-45CE-B075-4706C1496DC3}" type="datetimeFigureOut">
              <a:rPr lang="pt-BR" smtClean="0"/>
              <a:t>26/07/2019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9D976-6FDE-4BB5-9CBC-7F7FA95142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9556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BFCF3-6133-45CE-B075-4706C1496DC3}" type="datetimeFigureOut">
              <a:rPr lang="pt-BR" smtClean="0"/>
              <a:t>26/07/2019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9D976-6FDE-4BB5-9CBC-7F7FA95142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7418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BFCF3-6133-45CE-B075-4706C1496DC3}" type="datetimeFigureOut">
              <a:rPr lang="pt-BR" smtClean="0"/>
              <a:t>26/07/2019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9D976-6FDE-4BB5-9CBC-7F7FA95142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2410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BFCF3-6133-45CE-B075-4706C1496DC3}" type="datetimeFigureOut">
              <a:rPr lang="pt-BR" smtClean="0"/>
              <a:t>26/07/2019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9D976-6FDE-4BB5-9CBC-7F7FA95142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6813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 /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9.emf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 /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1.emf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 /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3.emf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 /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5.emf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1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1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 /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 /><Relationship Id="rId1" Type="http://schemas.openxmlformats.org/officeDocument/2006/relationships/slideLayout" Target="../slideLayouts/slideLayout1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 /><Relationship Id="rId1" Type="http://schemas.openxmlformats.org/officeDocument/2006/relationships/slideLayout" Target="../slideLayouts/slideLayout1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 /><Relationship Id="rId1" Type="http://schemas.openxmlformats.org/officeDocument/2006/relationships/slideLayout" Target="../slideLayouts/slideLayout1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 /><Relationship Id="rId1" Type="http://schemas.openxmlformats.org/officeDocument/2006/relationships/slideLayout" Target="../slideLayouts/slideLayout1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 /><Relationship Id="rId1" Type="http://schemas.openxmlformats.org/officeDocument/2006/relationships/slideLayout" Target="../slideLayouts/slideLayout1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 /><Relationship Id="rId1" Type="http://schemas.openxmlformats.org/officeDocument/2006/relationships/slideLayout" Target="../slideLayouts/slideLayout1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 /><Relationship Id="rId1" Type="http://schemas.openxmlformats.org/officeDocument/2006/relationships/slideLayout" Target="../slideLayouts/slideLayout1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 /><Relationship Id="rId1" Type="http://schemas.openxmlformats.org/officeDocument/2006/relationships/slideLayout" Target="../slideLayouts/slideLayout1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0.emf" /><Relationship Id="rId5" Type="http://schemas.openxmlformats.org/officeDocument/2006/relationships/image" Target="../media/image9.emf" /><Relationship Id="rId4" Type="http://schemas.openxmlformats.org/officeDocument/2006/relationships/image" Target="../media/image8.png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>
                <a:solidFill>
                  <a:srgbClr val="C00000"/>
                </a:solidFill>
              </a:rPr>
              <a:t>Proposta Alternativa aos </a:t>
            </a:r>
            <a:r>
              <a:rPr lang="pt-BR" dirty="0" err="1">
                <a:solidFill>
                  <a:srgbClr val="C00000"/>
                </a:solidFill>
              </a:rPr>
              <a:t>PEDs</a:t>
            </a:r>
            <a:r>
              <a:rPr lang="pt-BR" dirty="0">
                <a:solidFill>
                  <a:srgbClr val="C00000"/>
                </a:solidFill>
              </a:rPr>
              <a:t> dos </a:t>
            </a:r>
            <a:r>
              <a:rPr lang="pt-BR" dirty="0" err="1">
                <a:solidFill>
                  <a:srgbClr val="C00000"/>
                </a:solidFill>
              </a:rPr>
              <a:t>PPSPs</a:t>
            </a:r>
            <a:r>
              <a:rPr lang="pt-BR" dirty="0">
                <a:solidFill>
                  <a:srgbClr val="C00000"/>
                </a:solidFill>
              </a:rPr>
              <a:t> e Plano Petros 3</a:t>
            </a:r>
          </a:p>
        </p:txBody>
      </p:sp>
    </p:spTree>
    <p:extLst>
      <p:ext uri="{BB962C8B-B14F-4D97-AF65-F5344CB8AC3E}">
        <p14:creationId xmlns:p14="http://schemas.microsoft.com/office/powerpoint/2010/main" val="2459628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7243" y="-99392"/>
            <a:ext cx="903649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>
                <a:solidFill>
                  <a:srgbClr val="C00000"/>
                </a:solidFill>
              </a:rPr>
              <a:t>Análise da Proposta Alternativa</a:t>
            </a:r>
          </a:p>
          <a:p>
            <a:r>
              <a:rPr lang="pt-BR" sz="2400" dirty="0">
                <a:solidFill>
                  <a:srgbClr val="C00000"/>
                </a:solidFill>
              </a:rPr>
              <a:t>Comparando os valores de contribuição – Aposentado Não Repactuado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" y="1052736"/>
            <a:ext cx="9144000" cy="553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5719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87524" y="0"/>
            <a:ext cx="856895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>
                <a:solidFill>
                  <a:srgbClr val="C00000"/>
                </a:solidFill>
              </a:rPr>
              <a:t>Análise da Proposta Alternativa</a:t>
            </a:r>
          </a:p>
          <a:p>
            <a:r>
              <a:rPr lang="pt-BR" sz="2400" dirty="0">
                <a:solidFill>
                  <a:srgbClr val="C00000"/>
                </a:solidFill>
              </a:rPr>
              <a:t>Comparando os valores de contribuição – Pensionista Repactuada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1196752"/>
            <a:ext cx="7839075" cy="553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0025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0" y="0"/>
            <a:ext cx="903649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>
                <a:solidFill>
                  <a:srgbClr val="C00000"/>
                </a:solidFill>
              </a:rPr>
              <a:t>Análise da Proposta Alternativa</a:t>
            </a:r>
          </a:p>
          <a:p>
            <a:r>
              <a:rPr lang="pt-BR" sz="2400" dirty="0">
                <a:solidFill>
                  <a:srgbClr val="C00000"/>
                </a:solidFill>
              </a:rPr>
              <a:t>Comparando os valores de contribuição – Pensionista Não Repactuada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1196752"/>
            <a:ext cx="7839075" cy="553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7669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667862" y="-16119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>
                <a:solidFill>
                  <a:srgbClr val="C00000"/>
                </a:solidFill>
              </a:rPr>
              <a:t>Análise da Proposta Alternativa</a:t>
            </a:r>
          </a:p>
          <a:p>
            <a:r>
              <a:rPr lang="pt-BR" sz="2400" dirty="0">
                <a:solidFill>
                  <a:srgbClr val="C00000"/>
                </a:solidFill>
              </a:rPr>
              <a:t>Simulação Completa, considerando deflator...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08655"/>
            <a:ext cx="3017837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42980" y="1152436"/>
            <a:ext cx="7396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Cenário 1: Benefício Petros de R$ 6.000,00 no PP1 – Aposentado Repactuado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63" y="1829008"/>
            <a:ext cx="9155063" cy="2392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347" y="4383242"/>
            <a:ext cx="49911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7873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667862" y="-16119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>
                <a:solidFill>
                  <a:srgbClr val="C00000"/>
                </a:solidFill>
              </a:rPr>
              <a:t>Análise da Proposta Alternativa</a:t>
            </a:r>
          </a:p>
          <a:p>
            <a:r>
              <a:rPr lang="pt-BR" sz="2400" dirty="0">
                <a:solidFill>
                  <a:srgbClr val="C00000"/>
                </a:solidFill>
              </a:rPr>
              <a:t>Simulação Completa, considerando deflator...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08655"/>
            <a:ext cx="3017837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42980" y="1152436"/>
            <a:ext cx="7831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Cenário 1: Benefício Petros de R$ 6.000,00 no PP1 – Aposentado Não Repactuado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3" y="1685645"/>
            <a:ext cx="9131027" cy="238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574" y="4347821"/>
            <a:ext cx="49911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6598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667862" y="-16119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>
                <a:solidFill>
                  <a:srgbClr val="C00000"/>
                </a:solidFill>
              </a:rPr>
              <a:t>Análise da Proposta Alternativa</a:t>
            </a:r>
          </a:p>
          <a:p>
            <a:r>
              <a:rPr lang="pt-BR" sz="2400" dirty="0">
                <a:solidFill>
                  <a:srgbClr val="C00000"/>
                </a:solidFill>
              </a:rPr>
              <a:t>Simulação Completa, considerando deflator...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242980" y="1152436"/>
            <a:ext cx="7513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Cenário 2: Benefício Petros de R$ 12.000,00 no PP1 – Aposentado Repactuado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08655"/>
            <a:ext cx="3017837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326" y="4445948"/>
            <a:ext cx="49911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6788"/>
            <a:ext cx="9144000" cy="238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4658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667862" y="-16119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>
                <a:solidFill>
                  <a:srgbClr val="C00000"/>
                </a:solidFill>
              </a:rPr>
              <a:t>Análise da Proposta Alternativa</a:t>
            </a:r>
          </a:p>
          <a:p>
            <a:r>
              <a:rPr lang="pt-BR" sz="2400" dirty="0">
                <a:solidFill>
                  <a:srgbClr val="C00000"/>
                </a:solidFill>
              </a:rPr>
              <a:t>Simulação Completa, considerando deflator...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242980" y="1152436"/>
            <a:ext cx="7985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Cenário 2: Benefício Petros de R$ 12.000,00 no PP1 – Aposentado Não Repactuado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08655"/>
            <a:ext cx="3017837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49" y="1672536"/>
            <a:ext cx="9144698" cy="2389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833" y="4445948"/>
            <a:ext cx="49911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4827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217040" y="188640"/>
            <a:ext cx="9361040" cy="1470025"/>
          </a:xfrm>
        </p:spPr>
        <p:txBody>
          <a:bodyPr>
            <a:normAutofit/>
          </a:bodyPr>
          <a:lstStyle/>
          <a:p>
            <a:r>
              <a:rPr lang="pt-BR" sz="2400" dirty="0">
                <a:solidFill>
                  <a:srgbClr val="C00000"/>
                </a:solidFill>
              </a:rPr>
              <a:t>Diferenciação de Planos de Benefício Definido e Contribuição Definida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72393"/>
            <a:ext cx="7632848" cy="563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25170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-5283"/>
            <a:ext cx="8891339" cy="1470025"/>
          </a:xfrm>
        </p:spPr>
        <p:txBody>
          <a:bodyPr>
            <a:normAutofit/>
          </a:bodyPr>
          <a:lstStyle/>
          <a:p>
            <a:r>
              <a:rPr lang="pt-BR" sz="2400" dirty="0">
                <a:solidFill>
                  <a:srgbClr val="C00000"/>
                </a:solidFill>
              </a:rPr>
              <a:t>A Tábua de Expectativa de Vida</a:t>
            </a:r>
            <a:br>
              <a:rPr lang="pt-BR" sz="2400" dirty="0">
                <a:solidFill>
                  <a:srgbClr val="C00000"/>
                </a:solidFill>
              </a:rPr>
            </a:br>
            <a:r>
              <a:rPr lang="pt-BR" sz="2400" dirty="0">
                <a:solidFill>
                  <a:srgbClr val="C00000"/>
                </a:solidFill>
              </a:rPr>
              <a:t>Como Funciona e de que forma impacta os benefícios de Planos CDs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137" y="1268760"/>
            <a:ext cx="5164137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88215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1835696" y="11857"/>
            <a:ext cx="91085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1200"/>
              </a:spcAft>
            </a:pPr>
            <a:r>
              <a:rPr lang="pt-BR" sz="2400" dirty="0">
                <a:solidFill>
                  <a:srgbClr val="C00000"/>
                </a:solidFill>
              </a:rPr>
              <a:t>Simulações de Benefícios de Planos CDs (modelo PP3)</a:t>
            </a:r>
            <a:br>
              <a:rPr lang="pt-BR" sz="2400" dirty="0">
                <a:solidFill>
                  <a:srgbClr val="C00000"/>
                </a:solidFill>
              </a:rPr>
            </a:br>
            <a:r>
              <a:rPr lang="pt-BR" sz="2400" dirty="0">
                <a:solidFill>
                  <a:srgbClr val="C00000"/>
                </a:solidFill>
              </a:rPr>
              <a:t>Cálculo de Benefício por Prazo Indeterminado</a:t>
            </a:r>
            <a:br>
              <a:rPr lang="pt-BR" sz="2400" dirty="0">
                <a:solidFill>
                  <a:srgbClr val="C00000"/>
                </a:solidFill>
              </a:rPr>
            </a:br>
            <a:r>
              <a:rPr lang="pt-BR" sz="2400" dirty="0">
                <a:solidFill>
                  <a:srgbClr val="C00000"/>
                </a:solidFill>
              </a:rPr>
              <a:t>Exemplo 1: Taxa de Juros = Rentabilidade </a:t>
            </a:r>
            <a:br>
              <a:rPr lang="pt-BR" sz="2400" dirty="0">
                <a:solidFill>
                  <a:srgbClr val="C00000"/>
                </a:solidFill>
              </a:rPr>
            </a:br>
            <a:r>
              <a:rPr lang="pt-BR" sz="2400" dirty="0">
                <a:solidFill>
                  <a:srgbClr val="C00000"/>
                </a:solidFill>
              </a:rPr>
              <a:t>Sem saque dos 15% do Fundo de Migração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00808"/>
            <a:ext cx="6445390" cy="3884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2513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1600" y="-243408"/>
            <a:ext cx="7772400" cy="1470025"/>
          </a:xfrm>
        </p:spPr>
        <p:txBody>
          <a:bodyPr>
            <a:normAutofit/>
          </a:bodyPr>
          <a:lstStyle/>
          <a:p>
            <a:r>
              <a:rPr lang="pt-BR" sz="2400" dirty="0">
                <a:solidFill>
                  <a:srgbClr val="C00000"/>
                </a:solidFill>
              </a:rPr>
              <a:t>A Proposta Alternativa do GT Paritário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32324"/>
            <a:ext cx="7920880" cy="5602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899592" y="1062992"/>
            <a:ext cx="4992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Principais alterações em relação aos atuais </a:t>
            </a:r>
            <a:r>
              <a:rPr lang="pt-BR" dirty="0" err="1"/>
              <a:t>PPSPs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9845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83432" y="-171400"/>
            <a:ext cx="7772400" cy="1470025"/>
          </a:xfrm>
        </p:spPr>
        <p:txBody>
          <a:bodyPr>
            <a:normAutofit/>
          </a:bodyPr>
          <a:lstStyle/>
          <a:p>
            <a:r>
              <a:rPr lang="pt-BR" sz="2400" dirty="0">
                <a:solidFill>
                  <a:srgbClr val="C00000"/>
                </a:solidFill>
              </a:rPr>
              <a:t>Comportamento do Benefício ao longo da Expectativa de Vida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920" y="980728"/>
            <a:ext cx="6310313" cy="543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0757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83432" y="-171400"/>
            <a:ext cx="7772400" cy="1470025"/>
          </a:xfrm>
        </p:spPr>
        <p:txBody>
          <a:bodyPr>
            <a:normAutofit/>
          </a:bodyPr>
          <a:lstStyle/>
          <a:p>
            <a:r>
              <a:rPr lang="pt-BR" sz="2400" dirty="0">
                <a:solidFill>
                  <a:srgbClr val="C00000"/>
                </a:solidFill>
              </a:rPr>
              <a:t>Comportamento do Benefício ao longo da Expectativa de Vida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971600" y="1372929"/>
            <a:ext cx="4293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C00000"/>
                </a:solidFill>
              </a:rPr>
              <a:t>Ultrapassou a Idade Média de Falecimento?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4824"/>
            <a:ext cx="6784975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2899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1835696" y="11857"/>
            <a:ext cx="91085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1200"/>
              </a:spcAft>
            </a:pPr>
            <a:r>
              <a:rPr lang="pt-BR" sz="2400" dirty="0">
                <a:solidFill>
                  <a:srgbClr val="C00000"/>
                </a:solidFill>
              </a:rPr>
              <a:t>Simulações de Benefícios de Planos CDs (modelo PP3)</a:t>
            </a:r>
            <a:br>
              <a:rPr lang="pt-BR" sz="2400" dirty="0">
                <a:solidFill>
                  <a:srgbClr val="C00000"/>
                </a:solidFill>
              </a:rPr>
            </a:br>
            <a:r>
              <a:rPr lang="pt-BR" sz="2400" dirty="0">
                <a:solidFill>
                  <a:srgbClr val="C00000"/>
                </a:solidFill>
              </a:rPr>
              <a:t>Cálculo de Benefício por Prazo Indeterminado</a:t>
            </a:r>
            <a:br>
              <a:rPr lang="pt-BR" sz="2400" dirty="0">
                <a:solidFill>
                  <a:srgbClr val="C00000"/>
                </a:solidFill>
              </a:rPr>
            </a:br>
            <a:r>
              <a:rPr lang="pt-BR" sz="2400" dirty="0">
                <a:solidFill>
                  <a:srgbClr val="C00000"/>
                </a:solidFill>
              </a:rPr>
              <a:t>Exemplo 2: Taxa de Juros = Rentabilidade </a:t>
            </a:r>
            <a:br>
              <a:rPr lang="pt-BR" sz="2400" dirty="0">
                <a:solidFill>
                  <a:srgbClr val="C00000"/>
                </a:solidFill>
              </a:rPr>
            </a:br>
            <a:r>
              <a:rPr lang="pt-BR" sz="2400" dirty="0">
                <a:solidFill>
                  <a:srgbClr val="C00000"/>
                </a:solidFill>
              </a:rPr>
              <a:t>Com saque dos 15% do Fundo de Migração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00808"/>
            <a:ext cx="6445390" cy="3884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10374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83432" y="-171400"/>
            <a:ext cx="7772400" cy="1470025"/>
          </a:xfrm>
        </p:spPr>
        <p:txBody>
          <a:bodyPr>
            <a:normAutofit/>
          </a:bodyPr>
          <a:lstStyle/>
          <a:p>
            <a:r>
              <a:rPr lang="pt-BR" sz="2400" dirty="0">
                <a:solidFill>
                  <a:srgbClr val="C00000"/>
                </a:solidFill>
              </a:rPr>
              <a:t>Comportamento do Benefício ao longo da Expectativa de Vida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8885581" cy="4683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96687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83432" y="-171400"/>
            <a:ext cx="7772400" cy="1470025"/>
          </a:xfrm>
        </p:spPr>
        <p:txBody>
          <a:bodyPr>
            <a:normAutofit/>
          </a:bodyPr>
          <a:lstStyle/>
          <a:p>
            <a:r>
              <a:rPr lang="pt-BR" sz="2400" dirty="0">
                <a:solidFill>
                  <a:srgbClr val="C00000"/>
                </a:solidFill>
              </a:rPr>
              <a:t>Comportamento do Benefício ao longo da Expectativa de Vida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971600" y="1372929"/>
            <a:ext cx="4293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C00000"/>
                </a:solidFill>
              </a:rPr>
              <a:t>Ultrapassou a Idade Média de Falecimento?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70724"/>
            <a:ext cx="8640960" cy="2392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44552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1835696" y="11857"/>
            <a:ext cx="91085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1200"/>
              </a:spcAft>
            </a:pPr>
            <a:r>
              <a:rPr lang="pt-BR" sz="2400" dirty="0">
                <a:solidFill>
                  <a:srgbClr val="C00000"/>
                </a:solidFill>
              </a:rPr>
              <a:t>Simulações de Benefícios de Planos CDs (modelo PP3)</a:t>
            </a:r>
            <a:br>
              <a:rPr lang="pt-BR" sz="2400" dirty="0">
                <a:solidFill>
                  <a:srgbClr val="C00000"/>
                </a:solidFill>
              </a:rPr>
            </a:br>
            <a:r>
              <a:rPr lang="pt-BR" sz="2400" dirty="0">
                <a:solidFill>
                  <a:srgbClr val="C00000"/>
                </a:solidFill>
              </a:rPr>
              <a:t>Cálculo de Benefício por Prazo Indeterminado</a:t>
            </a:r>
            <a:br>
              <a:rPr lang="pt-BR" sz="2400" dirty="0">
                <a:solidFill>
                  <a:srgbClr val="C00000"/>
                </a:solidFill>
              </a:rPr>
            </a:br>
            <a:r>
              <a:rPr lang="pt-BR" sz="2400" dirty="0">
                <a:solidFill>
                  <a:srgbClr val="C00000"/>
                </a:solidFill>
              </a:rPr>
              <a:t>Exemplo 3: Taxa de Juros &gt; Rentabilidade </a:t>
            </a:r>
            <a:br>
              <a:rPr lang="pt-BR" sz="2400" dirty="0">
                <a:solidFill>
                  <a:srgbClr val="C00000"/>
                </a:solidFill>
              </a:rPr>
            </a:br>
            <a:r>
              <a:rPr lang="pt-BR" sz="2400" dirty="0">
                <a:solidFill>
                  <a:srgbClr val="C00000"/>
                </a:solidFill>
              </a:rPr>
              <a:t>Com saque dos 15% do Fundo de Migração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6413500" cy="386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31497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83432" y="-171400"/>
            <a:ext cx="7772400" cy="1470025"/>
          </a:xfrm>
        </p:spPr>
        <p:txBody>
          <a:bodyPr>
            <a:normAutofit/>
          </a:bodyPr>
          <a:lstStyle/>
          <a:p>
            <a:r>
              <a:rPr lang="pt-BR" sz="2400" dirty="0">
                <a:solidFill>
                  <a:srgbClr val="C00000"/>
                </a:solidFill>
              </a:rPr>
              <a:t>Comportamento do Benefício ao longo da Expectativa de Vida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815908" cy="4645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70075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83432" y="-171400"/>
            <a:ext cx="7772400" cy="1470025"/>
          </a:xfrm>
        </p:spPr>
        <p:txBody>
          <a:bodyPr>
            <a:normAutofit/>
          </a:bodyPr>
          <a:lstStyle/>
          <a:p>
            <a:r>
              <a:rPr lang="pt-BR" sz="2400" dirty="0">
                <a:solidFill>
                  <a:srgbClr val="C00000"/>
                </a:solidFill>
              </a:rPr>
              <a:t>Comportamento do Benefício ao longo da Expectativa de Vida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971600" y="1372929"/>
            <a:ext cx="4293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C00000"/>
                </a:solidFill>
              </a:rPr>
              <a:t>Ultrapassou a Idade Média de Falecimento?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8774956" cy="242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30179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72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pt-BR" sz="7200" dirty="0">
                <a:solidFill>
                  <a:srgbClr val="FF0000"/>
                </a:solidFill>
              </a:rPr>
              <a:t>FIM</a:t>
            </a:r>
          </a:p>
        </p:txBody>
      </p:sp>
    </p:spTree>
    <p:extLst>
      <p:ext uri="{BB962C8B-B14F-4D97-AF65-F5344CB8AC3E}">
        <p14:creationId xmlns:p14="http://schemas.microsoft.com/office/powerpoint/2010/main" val="3547132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7584" y="-171400"/>
            <a:ext cx="7772400" cy="1470025"/>
          </a:xfrm>
        </p:spPr>
        <p:txBody>
          <a:bodyPr>
            <a:normAutofit/>
          </a:bodyPr>
          <a:lstStyle/>
          <a:p>
            <a:r>
              <a:rPr lang="pt-BR" sz="2400" dirty="0">
                <a:solidFill>
                  <a:srgbClr val="C00000"/>
                </a:solidFill>
              </a:rPr>
              <a:t>Números da Proposta do GT Paritário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490745" y="5013176"/>
            <a:ext cx="17268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Valores x R$ 1.000,00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23528" y="959893"/>
            <a:ext cx="82749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Estima-se que a Proposta do GT Paritário gere grande economia nos compromissos dos Planos PPSP-R e PPSP-NR, conforme simulação apresentada abaixo: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2228850"/>
            <a:ext cx="8963025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326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14759"/>
            <a:ext cx="7772400" cy="1470025"/>
          </a:xfrm>
        </p:spPr>
        <p:txBody>
          <a:bodyPr>
            <a:normAutofit/>
          </a:bodyPr>
          <a:lstStyle/>
          <a:p>
            <a:r>
              <a:rPr lang="pt-BR" sz="2400" dirty="0">
                <a:solidFill>
                  <a:srgbClr val="C00000"/>
                </a:solidFill>
              </a:rPr>
              <a:t>Números da Proposta do GT Paritário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48643" y="1049659"/>
            <a:ext cx="4992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 essa economia é suficiente?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43521"/>
            <a:ext cx="8963025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1816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421196" y="836712"/>
            <a:ext cx="8301608" cy="216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Os problemas poderiam ser bem maiores caso não houvesse sido firmado o Acordo de Obrigações Recíprocas.</a:t>
            </a:r>
          </a:p>
          <a:p>
            <a:pPr algn="just"/>
            <a:r>
              <a:rPr lang="pt-BR" sz="20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Os Termos de Compromisso Financeiro decorrentes deste acordo estão contabilizados com os seguintes valores:</a:t>
            </a:r>
          </a:p>
          <a:p>
            <a:pPr algn="just"/>
            <a:endParaRPr lang="pt-BR" sz="2000" dirty="0">
              <a:latin typeface="+mj-lt"/>
            </a:endParaRPr>
          </a:p>
          <a:p>
            <a:pPr algn="just"/>
            <a:endParaRPr lang="pt-B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99928"/>
            <a:ext cx="8561677" cy="4724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827584" y="-171400"/>
            <a:ext cx="7772400" cy="1470025"/>
          </a:xfrm>
        </p:spPr>
        <p:txBody>
          <a:bodyPr>
            <a:normAutofit/>
          </a:bodyPr>
          <a:lstStyle/>
          <a:p>
            <a:r>
              <a:rPr lang="pt-BR" sz="2400" dirty="0">
                <a:solidFill>
                  <a:srgbClr val="C00000"/>
                </a:solidFill>
              </a:rPr>
              <a:t>Apenas para lembrar...</a:t>
            </a:r>
          </a:p>
        </p:txBody>
      </p:sp>
    </p:spTree>
    <p:extLst>
      <p:ext uri="{BB962C8B-B14F-4D97-AF65-F5344CB8AC3E}">
        <p14:creationId xmlns:p14="http://schemas.microsoft.com/office/powerpoint/2010/main" val="4267963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67862" y="-161195"/>
            <a:ext cx="7772400" cy="1470025"/>
          </a:xfrm>
        </p:spPr>
        <p:txBody>
          <a:bodyPr>
            <a:normAutofit/>
          </a:bodyPr>
          <a:lstStyle/>
          <a:p>
            <a:r>
              <a:rPr lang="pt-BR" sz="2400" dirty="0">
                <a:solidFill>
                  <a:srgbClr val="C00000"/>
                </a:solidFill>
              </a:rPr>
              <a:t>Análise da Proposta Alternativa</a:t>
            </a:r>
            <a:br>
              <a:rPr lang="pt-BR" sz="2400" dirty="0">
                <a:solidFill>
                  <a:srgbClr val="C00000"/>
                </a:solidFill>
              </a:rPr>
            </a:br>
            <a:r>
              <a:rPr lang="pt-BR" sz="2400" dirty="0">
                <a:solidFill>
                  <a:srgbClr val="C00000"/>
                </a:solidFill>
              </a:rPr>
              <a:t>Comparando as tabelas de contribuição...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37" y="1308830"/>
            <a:ext cx="4200525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23" y="2723028"/>
            <a:ext cx="4878450" cy="1399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1280879" y="5805264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>
                <a:solidFill>
                  <a:srgbClr val="002060"/>
                </a:solidFill>
              </a:rPr>
              <a:t>Obs</a:t>
            </a:r>
            <a:r>
              <a:rPr lang="pt-BR" dirty="0">
                <a:solidFill>
                  <a:srgbClr val="002060"/>
                </a:solidFill>
              </a:rPr>
              <a:t>: Considerando o novo equacionamento também pelo valor máximo.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31" y="4051130"/>
            <a:ext cx="4775521" cy="1322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Seta para baixo 10"/>
          <p:cNvSpPr/>
          <p:nvPr/>
        </p:nvSpPr>
        <p:spPr>
          <a:xfrm>
            <a:off x="2699792" y="5278070"/>
            <a:ext cx="432048" cy="3857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Texto explicativo em seta para cima 2"/>
          <p:cNvSpPr/>
          <p:nvPr/>
        </p:nvSpPr>
        <p:spPr>
          <a:xfrm>
            <a:off x="6092241" y="4283244"/>
            <a:ext cx="2520280" cy="2507029"/>
          </a:xfrm>
          <a:prstGeom prst="upArrowCallo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Tabelas de Contribuição  da Proposta Alternativa (90% Repactuados e 139% Não Repactuados)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57288"/>
            <a:ext cx="308610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738309"/>
            <a:ext cx="308610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1735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667862" y="-16119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>
                <a:solidFill>
                  <a:srgbClr val="C00000"/>
                </a:solidFill>
              </a:rPr>
              <a:t>Análise da Proposta Alternativa</a:t>
            </a:r>
          </a:p>
          <a:p>
            <a:r>
              <a:rPr lang="pt-BR" sz="2400" dirty="0">
                <a:solidFill>
                  <a:srgbClr val="C00000"/>
                </a:solidFill>
              </a:rPr>
              <a:t>Comparando os valores de contribuição – Ativo Repactuado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2988"/>
            <a:ext cx="9144000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357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51520" y="0"/>
            <a:ext cx="878497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>
                <a:solidFill>
                  <a:srgbClr val="C00000"/>
                </a:solidFill>
              </a:rPr>
              <a:t>Análise da Proposta Alternativa</a:t>
            </a:r>
          </a:p>
          <a:p>
            <a:r>
              <a:rPr lang="pt-BR" sz="2400" dirty="0">
                <a:solidFill>
                  <a:srgbClr val="C00000"/>
                </a:solidFill>
              </a:rPr>
              <a:t>Comparando os valores de contribuição – Ativo Não Repactuado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425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51520" y="-161195"/>
            <a:ext cx="878497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>
                <a:solidFill>
                  <a:srgbClr val="C00000"/>
                </a:solidFill>
              </a:rPr>
              <a:t>Análise da Proposta Alternativa</a:t>
            </a:r>
          </a:p>
          <a:p>
            <a:r>
              <a:rPr lang="pt-BR" sz="2400" dirty="0">
                <a:solidFill>
                  <a:srgbClr val="C00000"/>
                </a:solidFill>
              </a:rPr>
              <a:t>Comparando os valores de contribuição – Aposentado Repactuado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" y="1200572"/>
            <a:ext cx="9144000" cy="553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87483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5071</TotalTime>
  <Words>430</Words>
  <Application>Microsoft Office PowerPoint</Application>
  <PresentationFormat>Apresentação na tela (4:3)</PresentationFormat>
  <Paragraphs>56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Tema do Office</vt:lpstr>
      <vt:lpstr>Proposta Alternativa aos PEDs dos PPSPs e Plano Petros 3</vt:lpstr>
      <vt:lpstr>A Proposta Alternativa do GT Paritário</vt:lpstr>
      <vt:lpstr>Números da Proposta do GT Paritário</vt:lpstr>
      <vt:lpstr>Números da Proposta do GT Paritário</vt:lpstr>
      <vt:lpstr>Apenas para lembrar...</vt:lpstr>
      <vt:lpstr>Análise da Proposta Alternativa Comparando as tabelas de contribuição...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Diferenciação de Planos de Benefício Definido e Contribuição Definida</vt:lpstr>
      <vt:lpstr>A Tábua de Expectativa de Vida Como Funciona e de que forma impacta os benefícios de Planos CDs</vt:lpstr>
      <vt:lpstr>Simulações de Benefícios de Planos CDs (modelo PP3) Cálculo de Benefício por Prazo Indeterminado Exemplo 1: Taxa de Juros = Rentabilidade  Sem saque dos 15% do Fundo de Migração </vt:lpstr>
      <vt:lpstr>Comportamento do Benefício ao longo da Expectativa de Vida</vt:lpstr>
      <vt:lpstr>Comportamento do Benefício ao longo da Expectativa de Vida</vt:lpstr>
      <vt:lpstr>Simulações de Benefícios de Planos CDs (modelo PP3) Cálculo de Benefício por Prazo Indeterminado Exemplo 2: Taxa de Juros = Rentabilidade  Com saque dos 15% do Fundo de Migração</vt:lpstr>
      <vt:lpstr>Comportamento do Benefício ao longo da Expectativa de Vida</vt:lpstr>
      <vt:lpstr>Comportamento do Benefício ao longo da Expectativa de Vida</vt:lpstr>
      <vt:lpstr>Simulações de Benefícios de Planos CDs (modelo PP3) Cálculo de Benefício por Prazo Indeterminado Exemplo 3: Taxa de Juros &gt; Rentabilidade  Com saque dos 15% do Fundo de Migração </vt:lpstr>
      <vt:lpstr>Comportamento do Benefício ao longo da Expectativa de Vida</vt:lpstr>
      <vt:lpstr>Comportamento do Benefício ao longo da Expectativa de Vida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Simulação da Cisão do Pré-70 e recálculo da Proposta Alternativa</dc:title>
  <dc:creator>Patricia</dc:creator>
  <cp:lastModifiedBy>Usuário desconhecido</cp:lastModifiedBy>
  <cp:revision>81</cp:revision>
  <dcterms:created xsi:type="dcterms:W3CDTF">2018-10-19T13:10:44Z</dcterms:created>
  <dcterms:modified xsi:type="dcterms:W3CDTF">2019-07-26T15:02:51Z</dcterms:modified>
</cp:coreProperties>
</file>